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15"/>
  </p:notesMasterIdLst>
  <p:sldIdLst>
    <p:sldId id="3965" r:id="rId2"/>
    <p:sldId id="3966" r:id="rId3"/>
    <p:sldId id="3967" r:id="rId4"/>
    <p:sldId id="3968" r:id="rId5"/>
    <p:sldId id="3969" r:id="rId6"/>
    <p:sldId id="3970" r:id="rId7"/>
    <p:sldId id="3971" r:id="rId8"/>
    <p:sldId id="258" r:id="rId9"/>
    <p:sldId id="3972" r:id="rId10"/>
    <p:sldId id="3973" r:id="rId11"/>
    <p:sldId id="272" r:id="rId12"/>
    <p:sldId id="273" r:id="rId13"/>
    <p:sldId id="348" r:id="rId14"/>
  </p:sldIdLst>
  <p:sldSz cx="12192000" cy="6858000"/>
  <p:notesSz cx="6858000" cy="9144000"/>
  <p:embeddedFontLs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Open Sans" panose="020B0606030504020204" pitchFamily="34" charset="0"/>
      <p:regular r:id="rId20"/>
      <p:bold r:id="rId21"/>
      <p:italic r:id="rId22"/>
      <p:boldItalic r:id="rId23"/>
    </p:embeddedFont>
    <p:embeddedFont>
      <p:font typeface="Open Sans Light" panose="020B0306030504020204" pitchFamily="34" charset="0"/>
      <p:regular r:id="rId24"/>
      <p:italic r:id="rId25"/>
    </p:embeddedFont>
    <p:embeddedFont>
      <p:font typeface="Red Hat Display" panose="02010503040201060303" pitchFamily="2" charset="77"/>
      <p:regular r:id="rId26"/>
      <p:bold r:id="rId27"/>
      <p:italic r:id="rId28"/>
      <p:boldItalic r:id="rId29"/>
    </p:embeddedFont>
    <p:embeddedFont>
      <p:font typeface="Red Hat Display Black" panose="02010A03040201060303" pitchFamily="2" charset="77"/>
      <p:bold r:id="rId30"/>
      <p:italic r:id="rId31"/>
      <p:boldItalic r:id="rId32"/>
    </p:embeddedFont>
    <p:embeddedFont>
      <p:font typeface="Red Hat Display Light" panose="02010303040201060303" pitchFamily="2" charset="0"/>
      <p:regular r:id="rId33"/>
      <p:italic r:id="rId34"/>
    </p:embeddedFont>
    <p:embeddedFont>
      <p:font typeface="Red Hat Display Medium" panose="02010603040201060303" pitchFamily="2" charset="77"/>
      <p:regular r:id="rId35"/>
      <p:italic r:id="rId36"/>
    </p:embeddedFont>
  </p:embeddedFontLst>
  <p:defaultTextStyle>
    <a:defPPr>
      <a:defRPr lang="en-BG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6574C"/>
    <a:srgbClr val="EBEBEB"/>
    <a:srgbClr val="F2F2F3"/>
    <a:srgbClr val="B2FCF3"/>
    <a:srgbClr val="E0B986"/>
    <a:srgbClr val="5FDECD"/>
    <a:srgbClr val="B3FEE8"/>
    <a:srgbClr val="A8A5A5"/>
    <a:srgbClr val="70E6C3"/>
    <a:srgbClr val="3ABC9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56"/>
    <p:restoredTop sz="94082"/>
  </p:normalViewPr>
  <p:slideViewPr>
    <p:cSldViewPr snapToGrid="0" snapToObjects="1">
      <p:cViewPr varScale="1">
        <p:scale>
          <a:sx n="114" d="100"/>
          <a:sy n="114" d="100"/>
        </p:scale>
        <p:origin x="184" y="3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9" Type="http://schemas.openxmlformats.org/officeDocument/2006/relationships/theme" Target="theme/theme1.xml"/><Relationship Id="rId21" Type="http://schemas.openxmlformats.org/officeDocument/2006/relationships/font" Target="fonts/font6.fntdata"/><Relationship Id="rId34" Type="http://schemas.openxmlformats.org/officeDocument/2006/relationships/font" Target="fonts/font1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33" Type="http://schemas.openxmlformats.org/officeDocument/2006/relationships/font" Target="fonts/font18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32" Type="http://schemas.openxmlformats.org/officeDocument/2006/relationships/font" Target="fonts/font17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36" Type="http://schemas.openxmlformats.org/officeDocument/2006/relationships/font" Target="fonts/font21.fntdata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font" Target="fonts/font1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font" Target="fonts/font15.fntdata"/><Relationship Id="rId35" Type="http://schemas.openxmlformats.org/officeDocument/2006/relationships/font" Target="fonts/font20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B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E921B3-EDA1-5649-8F81-1B215AB4AE39}" type="datetimeFigureOut">
              <a:rPr lang="en-BG" smtClean="0"/>
              <a:t>18.04.22</a:t>
            </a:fld>
            <a:endParaRPr lang="en-B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B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7A2A4D-3016-7E47-8BD5-AF03BADDE283}" type="slidenum">
              <a:rPr lang="en-BG" smtClean="0"/>
              <a:t>‹#›</a:t>
            </a:fld>
            <a:endParaRPr lang="en-BG"/>
          </a:p>
        </p:txBody>
      </p:sp>
    </p:spTree>
    <p:extLst>
      <p:ext uri="{BB962C8B-B14F-4D97-AF65-F5344CB8AC3E}">
        <p14:creationId xmlns:p14="http://schemas.microsoft.com/office/powerpoint/2010/main" val="39300960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B1A2F6-EDAD-074E-B981-2260674C24D8}" type="slidenum">
              <a:rPr lang="en-BG" smtClean="0"/>
              <a:t>1</a:t>
            </a:fld>
            <a:endParaRPr lang="en-BG"/>
          </a:p>
        </p:txBody>
      </p:sp>
    </p:spTree>
    <p:extLst>
      <p:ext uri="{BB962C8B-B14F-4D97-AF65-F5344CB8AC3E}">
        <p14:creationId xmlns:p14="http://schemas.microsoft.com/office/powerpoint/2010/main" val="31928904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5260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7A2A4D-3016-7E47-8BD5-AF03BADDE283}" type="slidenum">
              <a:rPr lang="en-BG" smtClean="0"/>
              <a:t>3</a:t>
            </a:fld>
            <a:endParaRPr lang="en-BG"/>
          </a:p>
        </p:txBody>
      </p:sp>
    </p:spTree>
    <p:extLst>
      <p:ext uri="{BB962C8B-B14F-4D97-AF65-F5344CB8AC3E}">
        <p14:creationId xmlns:p14="http://schemas.microsoft.com/office/powerpoint/2010/main" val="17112221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7A2A4D-3016-7E47-8BD5-AF03BADDE283}" type="slidenum">
              <a:rPr lang="en-BG" smtClean="0"/>
              <a:t>4</a:t>
            </a:fld>
            <a:endParaRPr lang="en-BG"/>
          </a:p>
        </p:txBody>
      </p:sp>
    </p:spTree>
    <p:extLst>
      <p:ext uri="{BB962C8B-B14F-4D97-AF65-F5344CB8AC3E}">
        <p14:creationId xmlns:p14="http://schemas.microsoft.com/office/powerpoint/2010/main" val="16335625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7A2A4D-3016-7E47-8BD5-AF03BADDE283}" type="slidenum">
              <a:rPr lang="en-BG" smtClean="0"/>
              <a:t>5</a:t>
            </a:fld>
            <a:endParaRPr lang="en-BG"/>
          </a:p>
        </p:txBody>
      </p:sp>
    </p:spTree>
    <p:extLst>
      <p:ext uri="{BB962C8B-B14F-4D97-AF65-F5344CB8AC3E}">
        <p14:creationId xmlns:p14="http://schemas.microsoft.com/office/powerpoint/2010/main" val="42615452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7A2A4D-3016-7E47-8BD5-AF03BADDE283}" type="slidenum">
              <a:rPr lang="en-BG" smtClean="0"/>
              <a:t>6</a:t>
            </a:fld>
            <a:endParaRPr lang="en-BG"/>
          </a:p>
        </p:txBody>
      </p:sp>
    </p:spTree>
    <p:extLst>
      <p:ext uri="{BB962C8B-B14F-4D97-AF65-F5344CB8AC3E}">
        <p14:creationId xmlns:p14="http://schemas.microsoft.com/office/powerpoint/2010/main" val="26739291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7A2A4D-3016-7E47-8BD5-AF03BADDE283}" type="slidenum">
              <a:rPr lang="en-BG" smtClean="0"/>
              <a:t>7</a:t>
            </a:fld>
            <a:endParaRPr lang="en-BG"/>
          </a:p>
        </p:txBody>
      </p:sp>
    </p:spTree>
    <p:extLst>
      <p:ext uri="{BB962C8B-B14F-4D97-AF65-F5344CB8AC3E}">
        <p14:creationId xmlns:p14="http://schemas.microsoft.com/office/powerpoint/2010/main" val="37278531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7A2A4D-3016-7E47-8BD5-AF03BADDE283}" type="slidenum">
              <a:rPr lang="en-BG" smtClean="0"/>
              <a:t>8</a:t>
            </a:fld>
            <a:endParaRPr lang="en-BG"/>
          </a:p>
        </p:txBody>
      </p:sp>
    </p:spTree>
    <p:extLst>
      <p:ext uri="{BB962C8B-B14F-4D97-AF65-F5344CB8AC3E}">
        <p14:creationId xmlns:p14="http://schemas.microsoft.com/office/powerpoint/2010/main" val="24724359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7A2A4D-3016-7E47-8BD5-AF03BADDE283}" type="slidenum">
              <a:rPr lang="en-BG" smtClean="0"/>
              <a:t>9</a:t>
            </a:fld>
            <a:endParaRPr lang="en-BG"/>
          </a:p>
        </p:txBody>
      </p:sp>
    </p:spTree>
    <p:extLst>
      <p:ext uri="{BB962C8B-B14F-4D97-AF65-F5344CB8AC3E}">
        <p14:creationId xmlns:p14="http://schemas.microsoft.com/office/powerpoint/2010/main" val="15123112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7A2A4D-3016-7E47-8BD5-AF03BADDE283}" type="slidenum">
              <a:rPr lang="en-BG" smtClean="0"/>
              <a:t>10</a:t>
            </a:fld>
            <a:endParaRPr lang="en-BG"/>
          </a:p>
        </p:txBody>
      </p:sp>
    </p:spTree>
    <p:extLst>
      <p:ext uri="{BB962C8B-B14F-4D97-AF65-F5344CB8AC3E}">
        <p14:creationId xmlns:p14="http://schemas.microsoft.com/office/powerpoint/2010/main" val="42759382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39E3F-B328-B74F-A34D-FAC3E25068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B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9F60AF-6ECC-494C-A451-E5F663213E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B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5C65E4-2FED-FF47-8242-C81C75274E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Chapter Title</a:t>
            </a:r>
            <a:endParaRPr lang="en-B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7B0041-E718-0E45-B21D-53A6C3AAF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D9E56-A13B-5C41-BE0F-102DBCBBFCCC}" type="slidenum">
              <a:rPr lang="en-BG" smtClean="0"/>
              <a:t>‹#›</a:t>
            </a:fld>
            <a:endParaRPr lang="en-BG" dirty="0"/>
          </a:p>
        </p:txBody>
      </p:sp>
    </p:spTree>
    <p:extLst>
      <p:ext uri="{BB962C8B-B14F-4D97-AF65-F5344CB8AC3E}">
        <p14:creationId xmlns:p14="http://schemas.microsoft.com/office/powerpoint/2010/main" val="13638120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A5CD74-5D1F-2346-AED8-64D240D10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B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61D5D29-7A40-1947-81EE-7CF55174546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B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0BC420-4C7B-1A47-9FFF-05A5FA9FC9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230ECD-6A49-9046-97F2-599BD7D12AE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B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D56F77-7B70-1948-9C52-32181A5106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Chapter Title</a:t>
            </a:r>
            <a:endParaRPr lang="en-B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3C2CC7-83EA-0440-9125-5F5A0D4741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D9E56-A13B-5C41-BE0F-102DBCBBFCCC}" type="slidenum">
              <a:rPr lang="en-BG" smtClean="0"/>
              <a:t>‹#›</a:t>
            </a:fld>
            <a:endParaRPr lang="en-BG"/>
          </a:p>
        </p:txBody>
      </p:sp>
    </p:spTree>
    <p:extLst>
      <p:ext uri="{BB962C8B-B14F-4D97-AF65-F5344CB8AC3E}">
        <p14:creationId xmlns:p14="http://schemas.microsoft.com/office/powerpoint/2010/main" val="40560106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80110-5541-EE40-A5BC-795AA3A85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B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288C931-A42B-E74F-A25F-257351425E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941388" y="2871787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7C1205-29E9-A54E-94AB-45C117B6307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B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55151B-B06E-204F-AD01-245F1AF5A1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Chapter Title</a:t>
            </a:r>
            <a:endParaRPr lang="en-B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966AFC-6696-664A-BE34-955EFDB352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D9E56-A13B-5C41-BE0F-102DBCBBFCCC}" type="slidenum">
              <a:rPr lang="en-BG" smtClean="0"/>
              <a:t>‹#›</a:t>
            </a:fld>
            <a:endParaRPr lang="en-BG"/>
          </a:p>
        </p:txBody>
      </p:sp>
    </p:spTree>
    <p:extLst>
      <p:ext uri="{BB962C8B-B14F-4D97-AF65-F5344CB8AC3E}">
        <p14:creationId xmlns:p14="http://schemas.microsoft.com/office/powerpoint/2010/main" val="15658190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BC2FA85-AEAC-6345-85EE-B98B9717E3D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B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231BADE-4362-3E4F-8043-A78C9EBDAD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5CE271-5E29-D84B-A433-3F9DC520D1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B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21B737-C95C-D24F-A2FB-2DCED3210A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Chapter Title</a:t>
            </a:r>
            <a:endParaRPr lang="en-B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7FED2B-8863-B74C-A929-E7AA52A2C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D9E56-A13B-5C41-BE0F-102DBCBBFCCC}" type="slidenum">
              <a:rPr lang="en-BG" smtClean="0"/>
              <a:t>‹#›</a:t>
            </a:fld>
            <a:endParaRPr lang="en-BG"/>
          </a:p>
        </p:txBody>
      </p:sp>
    </p:spTree>
    <p:extLst>
      <p:ext uri="{BB962C8B-B14F-4D97-AF65-F5344CB8AC3E}">
        <p14:creationId xmlns:p14="http://schemas.microsoft.com/office/powerpoint/2010/main" val="12595219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48148C-0D3C-6B4C-8010-BF692E3776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1388" y="2871787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G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C6144ED-C780-244D-B8FB-3A038193D20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 rot="16200000">
            <a:off x="-478123" y="4600288"/>
            <a:ext cx="1835723" cy="365125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GB" dirty="0" err="1"/>
              <a:t>www.csrm.scalefocus.com</a:t>
            </a:r>
            <a:r>
              <a:rPr lang="en-GB" dirty="0"/>
              <a:t> 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8560021-9762-5E44-B8B4-6CD6D5F1164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02D9E56-A13B-5C41-BE0F-102DBCBBFCCC}" type="slidenum">
              <a:rPr lang="en-BG" smtClean="0"/>
              <a:pPr/>
              <a:t>‹#›</a:t>
            </a:fld>
            <a:endParaRPr lang="en-BG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FE2A10DC-FBCB-1C4E-8C64-A116F0F83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BG"/>
          </a:p>
        </p:txBody>
      </p:sp>
    </p:spTree>
    <p:extLst>
      <p:ext uri="{BB962C8B-B14F-4D97-AF65-F5344CB8AC3E}">
        <p14:creationId xmlns:p14="http://schemas.microsoft.com/office/powerpoint/2010/main" val="13122970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7E87A2-4398-E041-AAE0-BA072643FB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B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4110C0-4CA4-0A4A-BC4A-24F43C87876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BG"/>
              <a:t>Chapter Title</a:t>
            </a:r>
            <a:endParaRPr lang="en-B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8CCED0-2B32-CC4B-B555-C66F0C1030D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6DA71DE-FC81-FF41-AD14-AF289431823B}" type="slidenum">
              <a:rPr lang="en-BG" smtClean="0"/>
              <a:pPr/>
              <a:t>‹#›</a:t>
            </a:fld>
            <a:endParaRPr lang="en-BG" dirty="0"/>
          </a:p>
        </p:txBody>
      </p:sp>
    </p:spTree>
    <p:extLst>
      <p:ext uri="{BB962C8B-B14F-4D97-AF65-F5344CB8AC3E}">
        <p14:creationId xmlns:p14="http://schemas.microsoft.com/office/powerpoint/2010/main" val="10009161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6D65D7-0957-FE49-817C-A1BF7D598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B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7B2BA9-4484-5E49-A016-79A95B0EA5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7B1929-E75F-F04D-92B8-350407ACC62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B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5155D1-E302-0945-8BFB-CD116F8066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Chapter Title</a:t>
            </a:r>
            <a:endParaRPr lang="en-B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DD67D6-D0E9-A849-9DCD-E8C72B989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D9E56-A13B-5C41-BE0F-102DBCBBFCCC}" type="slidenum">
              <a:rPr lang="en-BG" smtClean="0"/>
              <a:t>‹#›</a:t>
            </a:fld>
            <a:endParaRPr lang="en-BG"/>
          </a:p>
        </p:txBody>
      </p:sp>
    </p:spTree>
    <p:extLst>
      <p:ext uri="{BB962C8B-B14F-4D97-AF65-F5344CB8AC3E}">
        <p14:creationId xmlns:p14="http://schemas.microsoft.com/office/powerpoint/2010/main" val="29844934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ED202-981E-AE43-9B50-637A655C8C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B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4BBF9C-05F4-794A-ADDC-F1D2CD08E0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0F7C29-591C-A04A-B9C3-09BE86440F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95EB3F-4856-354C-8FC8-7E16C0AE197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B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694C8B-DDD1-1345-AFE9-B7B762E554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Chapter Title</a:t>
            </a:r>
            <a:endParaRPr lang="en-B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2CB390-941D-4643-BCCD-EFEF77592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D9E56-A13B-5C41-BE0F-102DBCBBFCCC}" type="slidenum">
              <a:rPr lang="en-BG" smtClean="0"/>
              <a:t>‹#›</a:t>
            </a:fld>
            <a:endParaRPr lang="en-BG"/>
          </a:p>
        </p:txBody>
      </p:sp>
    </p:spTree>
    <p:extLst>
      <p:ext uri="{BB962C8B-B14F-4D97-AF65-F5344CB8AC3E}">
        <p14:creationId xmlns:p14="http://schemas.microsoft.com/office/powerpoint/2010/main" val="17413492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7CE5C-003E-D74E-BEE5-ADDAC4F0EC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B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BCA3AE-0585-5542-84E1-C8DF52F1E3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04C391-DCA5-024E-A906-A186461937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DA2A8C-804A-1341-9141-0583D8EBED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2C2E06-4BEB-5548-AA90-F2EA361DB3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22F9077-6C75-8C4D-8171-342EE0F3BFD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B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14A9AA-AAC4-1F44-BFBD-B10CA1E395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Chapter Title</a:t>
            </a:r>
            <a:endParaRPr lang="en-B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F1FE938-49D8-3A44-8EDB-D46311849B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D9E56-A13B-5C41-BE0F-102DBCBBFCCC}" type="slidenum">
              <a:rPr lang="en-BG" smtClean="0"/>
              <a:t>‹#›</a:t>
            </a:fld>
            <a:endParaRPr lang="en-BG"/>
          </a:p>
        </p:txBody>
      </p:sp>
    </p:spTree>
    <p:extLst>
      <p:ext uri="{BB962C8B-B14F-4D97-AF65-F5344CB8AC3E}">
        <p14:creationId xmlns:p14="http://schemas.microsoft.com/office/powerpoint/2010/main" val="30244316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692B21-A6F8-F340-B466-01D9627216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2840C8-376B-094B-A212-42F2642952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131E0C-10C2-CC46-BD0A-B66E6B8F5E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Chapter Title</a:t>
            </a:r>
            <a:endParaRPr lang="en-B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0AA402-ADF1-8F45-A5AC-7A5BBBDD63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D9E56-A13B-5C41-BE0F-102DBCBBFCCC}" type="slidenum">
              <a:rPr lang="en-BG" smtClean="0"/>
              <a:t>‹#›</a:t>
            </a:fld>
            <a:endParaRPr lang="en-BG"/>
          </a:p>
        </p:txBody>
      </p:sp>
    </p:spTree>
    <p:extLst>
      <p:ext uri="{BB962C8B-B14F-4D97-AF65-F5344CB8AC3E}">
        <p14:creationId xmlns:p14="http://schemas.microsoft.com/office/powerpoint/2010/main" val="12601105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D8A5357-7B04-8446-83D6-E9551F53649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B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31AFD3-FB68-174C-A83E-D42D774111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Chapter Title</a:t>
            </a:r>
            <a:endParaRPr lang="en-B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902617-3705-BC48-964A-6315483B02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D9E56-A13B-5C41-BE0F-102DBCBBFCCC}" type="slidenum">
              <a:rPr lang="en-BG" smtClean="0"/>
              <a:t>‹#›</a:t>
            </a:fld>
            <a:endParaRPr lang="en-BG"/>
          </a:p>
        </p:txBody>
      </p:sp>
    </p:spTree>
    <p:extLst>
      <p:ext uri="{BB962C8B-B14F-4D97-AF65-F5344CB8AC3E}">
        <p14:creationId xmlns:p14="http://schemas.microsoft.com/office/powerpoint/2010/main" val="28940526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558260-10FC-7843-B26A-3FC927D1B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B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AD6CED-FD7F-C34F-AB08-011E4B5543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80BB01-23A1-224F-AF98-2ED0F6B31C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C903D3-95EB-EA4A-A7C9-4DD86520200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B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039CA8-0DBA-8C49-87D5-08CBA684D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Chapter Title</a:t>
            </a:r>
            <a:endParaRPr lang="en-B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F33D84-1EAD-D84F-B951-B5A21EC65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D9E56-A13B-5C41-BE0F-102DBCBBFCCC}" type="slidenum">
              <a:rPr lang="en-BG" smtClean="0"/>
              <a:t>‹#›</a:t>
            </a:fld>
            <a:endParaRPr lang="en-BG"/>
          </a:p>
        </p:txBody>
      </p:sp>
    </p:spTree>
    <p:extLst>
      <p:ext uri="{BB962C8B-B14F-4D97-AF65-F5344CB8AC3E}">
        <p14:creationId xmlns:p14="http://schemas.microsoft.com/office/powerpoint/2010/main" val="13746951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EED7058-4B0A-104F-A3BF-78B2D292CE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2763"/>
            <a:ext cx="8648700" cy="82867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BG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9B9567-E701-C14D-A7B1-AF8F4BCF68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-257967" y="4820445"/>
            <a:ext cx="1395411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/>
                </a:solidFill>
                <a:latin typeface="Red Hat Display" panose="02010503040201060303" pitchFamily="2" charset="77"/>
              </a:defRPr>
            </a:lvl1pPr>
          </a:lstStyle>
          <a:p>
            <a:r>
              <a:rPr lang="en-BG" dirty="0"/>
              <a:t>Chapter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C9BB49-EB3A-5840-8289-75E0CA788E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2433" y="5832853"/>
            <a:ext cx="7146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700" b="1" i="0">
                <a:solidFill>
                  <a:srgbClr val="3389FB"/>
                </a:solidFill>
                <a:latin typeface="Red Hat Display Black" panose="02010503040201060303" pitchFamily="2" charset="77"/>
              </a:defRPr>
            </a:lvl1pPr>
          </a:lstStyle>
          <a:p>
            <a:fld id="{96DA71DE-FC81-FF41-AD14-AF289431823B}" type="slidenum">
              <a:rPr lang="en-BG" smtClean="0"/>
              <a:pPr/>
              <a:t>‹#›</a:t>
            </a:fld>
            <a:endParaRPr lang="en-BG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C733D30-B1E1-8C4D-9D2C-4C1675E96F10}"/>
              </a:ext>
            </a:extLst>
          </p:cNvPr>
          <p:cNvGrpSpPr/>
          <p:nvPr userDrawn="1"/>
        </p:nvGrpSpPr>
        <p:grpSpPr>
          <a:xfrm>
            <a:off x="406400" y="6226923"/>
            <a:ext cx="72647" cy="763217"/>
            <a:chOff x="406400" y="6197978"/>
            <a:chExt cx="72647" cy="763217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A22E9115-F3F1-C041-8C18-C9DD3A921584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442723" y="6270625"/>
              <a:ext cx="0" cy="690570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6D7B970-66CC-9B45-9A82-41EFAA3359FA}"/>
                </a:ext>
              </a:extLst>
            </p:cNvPr>
            <p:cNvSpPr/>
            <p:nvPr userDrawn="1"/>
          </p:nvSpPr>
          <p:spPr>
            <a:xfrm>
              <a:off x="406400" y="6197978"/>
              <a:ext cx="72647" cy="7264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G"/>
            </a:p>
          </p:txBody>
        </p:sp>
      </p:grpSp>
    </p:spTree>
    <p:extLst>
      <p:ext uri="{BB962C8B-B14F-4D97-AF65-F5344CB8AC3E}">
        <p14:creationId xmlns:p14="http://schemas.microsoft.com/office/powerpoint/2010/main" val="3454492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i="0" kern="1200">
          <a:solidFill>
            <a:schemeClr val="tx1"/>
          </a:solidFill>
          <a:latin typeface="Red Hat Display Black" panose="02010503040201060303" pitchFamily="2" charset="7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BG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pos="4656" userDrawn="1">
          <p15:clr>
            <a:srgbClr val="F26B43"/>
          </p15:clr>
        </p15:guide>
        <p15:guide id="3" pos="3024" userDrawn="1">
          <p15:clr>
            <a:srgbClr val="F26B43"/>
          </p15:clr>
        </p15:guide>
        <p15:guide id="4" pos="5496" userDrawn="1">
          <p15:clr>
            <a:srgbClr val="F26B43"/>
          </p15:clr>
        </p15:guide>
        <p15:guide id="5" pos="2207" userDrawn="1">
          <p15:clr>
            <a:srgbClr val="F26B43"/>
          </p15:clr>
        </p15:guide>
        <p15:guide id="6" pos="1391" userDrawn="1">
          <p15:clr>
            <a:srgbClr val="F26B43"/>
          </p15:clr>
        </p15:guide>
        <p15:guide id="7" pos="529" userDrawn="1">
          <p15:clr>
            <a:srgbClr val="F26B43"/>
          </p15:clr>
        </p15:guide>
        <p15:guide id="8" pos="6312" userDrawn="1">
          <p15:clr>
            <a:srgbClr val="F26B43"/>
          </p15:clr>
        </p15:guide>
        <p15:guide id="9" pos="7129" userDrawn="1">
          <p15:clr>
            <a:srgbClr val="F26B43"/>
          </p15:clr>
        </p15:guide>
        <p15:guide id="10" orient="horz" pos="323" userDrawn="1">
          <p15:clr>
            <a:srgbClr val="F26B43"/>
          </p15:clr>
        </p15:guide>
        <p15:guide id="11" orient="horz" pos="381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0rid1n/bsides-demo" TargetMode="External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linkedin.com/in/%F0%9F%A7%99-dan-ny-641786178/" TargetMode="External"/><Relationship Id="rId4" Type="http://schemas.openxmlformats.org/officeDocument/2006/relationships/hyperlink" Target="https://www.linkedin.com/in/radostina-kondakova-0ab34a151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7.png"/><Relationship Id="rId3" Type="http://schemas.openxmlformats.org/officeDocument/2006/relationships/image" Target="../media/image3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20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10" Type="http://schemas.openxmlformats.org/officeDocument/2006/relationships/image" Target="../media/image14.svg"/><Relationship Id="rId4" Type="http://schemas.openxmlformats.org/officeDocument/2006/relationships/image" Target="../media/image8.jpeg"/><Relationship Id="rId9" Type="http://schemas.openxmlformats.org/officeDocument/2006/relationships/image" Target="../media/image13.png"/><Relationship Id="rId14" Type="http://schemas.openxmlformats.org/officeDocument/2006/relationships/image" Target="../media/image18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1.png"/><Relationship Id="rId7" Type="http://schemas.microsoft.com/office/2007/relationships/hdphoto" Target="../media/hdphoto2.wd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7" Type="http://schemas.openxmlformats.org/officeDocument/2006/relationships/hyperlink" Target="https://www.synopsys.com/glossary/what-is-threat-modeling.html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27.jpeg"/><Relationship Id="rId7" Type="http://schemas.openxmlformats.org/officeDocument/2006/relationships/hyperlink" Target="https://www.microsoft.com/en-us/download/details.aspx?id=20303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amazon.com/Threat-Modeling-Designing-Adam-Shostack/dp/1118809998" TargetMode="External"/><Relationship Id="rId5" Type="http://schemas.openxmlformats.org/officeDocument/2006/relationships/hyperlink" Target="https://www.youtube.com/watch?v=7jB5OS6mepU" TargetMode="External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A26E26-F482-AE4D-BA2C-DD79966D4CD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02D9E56-A13B-5C41-BE0F-102DBCBBFCCC}" type="slidenum">
              <a:rPr lang="en-BG" smtClean="0"/>
              <a:pPr/>
              <a:t>1</a:t>
            </a:fld>
            <a:endParaRPr lang="en-BG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A7D7E21-BA1B-064B-9E2B-35BACF15AD6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" y="7137"/>
            <a:ext cx="12191998" cy="6850863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A9F5073B-0AB3-4649-8456-533DD135DED1}"/>
              </a:ext>
            </a:extLst>
          </p:cNvPr>
          <p:cNvGrpSpPr/>
          <p:nvPr/>
        </p:nvGrpSpPr>
        <p:grpSpPr>
          <a:xfrm>
            <a:off x="3046971" y="2262207"/>
            <a:ext cx="6098058" cy="2554545"/>
            <a:chOff x="3046971" y="2639068"/>
            <a:chExt cx="6098058" cy="255454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8C58D7D5-2251-7E40-92A4-EAD06C16FEF4}"/>
                </a:ext>
              </a:extLst>
            </p:cNvPr>
            <p:cNvGrpSpPr/>
            <p:nvPr/>
          </p:nvGrpSpPr>
          <p:grpSpPr>
            <a:xfrm>
              <a:off x="3046971" y="2639068"/>
              <a:ext cx="6098058" cy="2554545"/>
              <a:chOff x="3049030" y="2778459"/>
              <a:chExt cx="6098058" cy="2554545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4D209F8-0A43-4A4C-8288-970D235FA8A2}"/>
                  </a:ext>
                </a:extLst>
              </p:cNvPr>
              <p:cNvSpPr txBox="1"/>
              <p:nvPr/>
            </p:nvSpPr>
            <p:spPr>
              <a:xfrm>
                <a:off x="3049030" y="2778459"/>
                <a:ext cx="6098058" cy="25545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IN" sz="4000" b="1" dirty="0">
                    <a:solidFill>
                      <a:schemeClr val="bg1"/>
                    </a:solidFill>
                    <a:latin typeface="Red Hat Display" panose="02010503040201060303" pitchFamily="2" charset="77"/>
                    <a:ea typeface="Open Sans" pitchFamily="34" charset="0"/>
                    <a:cs typeface="Open Sans" pitchFamily="34" charset="0"/>
                  </a:rPr>
                  <a:t>Where and how to implement security in software development</a:t>
                </a:r>
              </a:p>
              <a:p>
                <a:pPr algn="ctr"/>
                <a:endParaRPr lang="en-IN" sz="4000" b="1" dirty="0">
                  <a:solidFill>
                    <a:schemeClr val="bg1"/>
                  </a:solidFill>
                  <a:latin typeface="Red Hat Display" panose="02010503040201060303" pitchFamily="2" charset="77"/>
                  <a:ea typeface="Open Sans" pitchFamily="34" charset="0"/>
                  <a:cs typeface="Open Sans" pitchFamily="34" charset="0"/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398E7AC-BAC2-0B46-8BEF-A42D4669AFA1}"/>
                  </a:ext>
                </a:extLst>
              </p:cNvPr>
              <p:cNvSpPr txBox="1"/>
              <p:nvPr/>
            </p:nvSpPr>
            <p:spPr>
              <a:xfrm>
                <a:off x="3049031" y="4205160"/>
                <a:ext cx="6098057" cy="58349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>
                  <a:lnSpc>
                    <a:spcPts val="4000"/>
                  </a:lnSpc>
                </a:pPr>
                <a:endParaRPr lang="en-GB" sz="3000" dirty="0">
                  <a:solidFill>
                    <a:schemeClr val="bg1"/>
                  </a:solidFill>
                  <a:latin typeface="Red Hat Display Light" panose="02010303040201060303" pitchFamily="2" charset="0"/>
                  <a:ea typeface="Red Hat Display Light" panose="02010303040201060303" pitchFamily="2" charset="0"/>
                  <a:cs typeface="Red Hat Display Light" panose="02010303040201060303" pitchFamily="2" charset="0"/>
                </a:endParaRPr>
              </a:p>
            </p:txBody>
          </p:sp>
        </p:grp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9EE57034-1983-6648-9058-2C514853D198}"/>
                </a:ext>
              </a:extLst>
            </p:cNvPr>
            <p:cNvCxnSpPr>
              <a:cxnSpLocks/>
            </p:cNvCxnSpPr>
            <p:nvPr/>
          </p:nvCxnSpPr>
          <p:spPr>
            <a:xfrm>
              <a:off x="5269282" y="4649262"/>
              <a:ext cx="1653435" cy="0"/>
            </a:xfrm>
            <a:prstGeom prst="line">
              <a:avLst/>
            </a:prstGeom>
            <a:ln w="6350">
              <a:solidFill>
                <a:srgbClr val="82F6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7624F824-0F1A-6D43-857D-708A1BAD6AC3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799" y="512763"/>
            <a:ext cx="1504215" cy="798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9108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D7FD5266-F2C0-B54A-86E6-9356D9DA7190}"/>
              </a:ext>
            </a:extLst>
          </p:cNvPr>
          <p:cNvSpPr/>
          <p:nvPr/>
        </p:nvSpPr>
        <p:spPr>
          <a:xfrm>
            <a:off x="0" y="1"/>
            <a:ext cx="6096000" cy="6858000"/>
          </a:xfrm>
          <a:prstGeom prst="rect">
            <a:avLst/>
          </a:prstGeom>
          <a:solidFill>
            <a:srgbClr val="F2F2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G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7A2B6DD-513C-4844-ACC9-0FC0F5B6716D}"/>
              </a:ext>
            </a:extLst>
          </p:cNvPr>
          <p:cNvSpPr txBox="1">
            <a:spLocks/>
          </p:cNvSpPr>
          <p:nvPr/>
        </p:nvSpPr>
        <p:spPr>
          <a:xfrm>
            <a:off x="838200" y="704365"/>
            <a:ext cx="5257800" cy="82867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chemeClr val="tx1"/>
                </a:solidFill>
                <a:latin typeface="Red Hat Display Black" panose="02010503040201060303" pitchFamily="2" charset="77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Security </a:t>
            </a:r>
            <a:r>
              <a:rPr lang="en-GB" dirty="0">
                <a:solidFill>
                  <a:srgbClr val="16574C"/>
                </a:solidFill>
              </a:rPr>
              <a:t>Hardening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F7492E6-ACA6-BB42-81FF-0DA9C05CAC1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512763"/>
            <a:ext cx="601004" cy="1211879"/>
          </a:xfrm>
          <a:prstGeom prst="rect">
            <a:avLst/>
          </a:prstGeom>
        </p:spPr>
      </p:pic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C79CC6C2-EFD5-5647-A31E-6E76EBFABF8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2433" y="5832853"/>
            <a:ext cx="714609" cy="365125"/>
          </a:xfrm>
        </p:spPr>
        <p:txBody>
          <a:bodyPr/>
          <a:lstStyle/>
          <a:p>
            <a:r>
              <a:rPr lang="en-BG" dirty="0">
                <a:solidFill>
                  <a:srgbClr val="16574C"/>
                </a:solidFill>
              </a:rPr>
              <a:t>0</a:t>
            </a:r>
            <a:fld id="{F02D9E56-A13B-5C41-BE0F-102DBCBBFCCC}" type="slidenum">
              <a:rPr lang="en-BG" smtClean="0">
                <a:solidFill>
                  <a:srgbClr val="16574C"/>
                </a:solidFill>
              </a:rPr>
              <a:pPr/>
              <a:t>10</a:t>
            </a:fld>
            <a:endParaRPr lang="en-BG" dirty="0">
              <a:solidFill>
                <a:srgbClr val="16574C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F27BED0-FC40-4D40-A51D-E5493F95230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18013" y="1875137"/>
            <a:ext cx="913110" cy="82867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1F5B19A-78F1-9E4C-952F-42A8193B6733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18013" y="2994299"/>
            <a:ext cx="2884714" cy="42454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607A992-B387-8E45-A7FE-414AC8988C29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18013" y="3837257"/>
            <a:ext cx="1656896" cy="68605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3D6FC4F-426B-594E-B2D5-62F5545167AC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84171" y="2935985"/>
            <a:ext cx="1733117" cy="514787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BEB520D-2BF0-E64E-93B8-C38EC18F2AE6}"/>
              </a:ext>
            </a:extLst>
          </p:cNvPr>
          <p:cNvCxnSpPr>
            <a:cxnSpLocks/>
          </p:cNvCxnSpPr>
          <p:nvPr/>
        </p:nvCxnSpPr>
        <p:spPr>
          <a:xfrm>
            <a:off x="853643" y="1816219"/>
            <a:ext cx="1046364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D84AC27-50A1-6A4C-ADF8-1DEF2C348A92}"/>
              </a:ext>
            </a:extLst>
          </p:cNvPr>
          <p:cNvCxnSpPr>
            <a:cxnSpLocks/>
          </p:cNvCxnSpPr>
          <p:nvPr/>
        </p:nvCxnSpPr>
        <p:spPr>
          <a:xfrm>
            <a:off x="838200" y="2755864"/>
            <a:ext cx="10491540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8DA614D9-CDD9-BD4E-91D6-ED9A412DFD33}"/>
              </a:ext>
            </a:extLst>
          </p:cNvPr>
          <p:cNvCxnSpPr>
            <a:cxnSpLocks/>
          </p:cNvCxnSpPr>
          <p:nvPr/>
        </p:nvCxnSpPr>
        <p:spPr>
          <a:xfrm>
            <a:off x="838200" y="3695509"/>
            <a:ext cx="10491540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426FDC28-C809-E344-9BC2-98D4A7960B02}"/>
              </a:ext>
            </a:extLst>
          </p:cNvPr>
          <p:cNvCxnSpPr>
            <a:cxnSpLocks/>
          </p:cNvCxnSpPr>
          <p:nvPr/>
        </p:nvCxnSpPr>
        <p:spPr>
          <a:xfrm>
            <a:off x="838200" y="4635153"/>
            <a:ext cx="10491540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489BD40-345B-944E-953F-48F0C906B6D9}"/>
              </a:ext>
            </a:extLst>
          </p:cNvPr>
          <p:cNvCxnSpPr>
            <a:cxnSpLocks/>
          </p:cNvCxnSpPr>
          <p:nvPr/>
        </p:nvCxnSpPr>
        <p:spPr>
          <a:xfrm>
            <a:off x="838200" y="5745496"/>
            <a:ext cx="10491540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oup 39">
            <a:extLst>
              <a:ext uri="{FF2B5EF4-FFF2-40B4-BE49-F238E27FC236}">
                <a16:creationId xmlns:a16="http://schemas.microsoft.com/office/drawing/2014/main" id="{9F355C2A-654B-F14E-B7AF-520379C7A5C7}"/>
              </a:ext>
            </a:extLst>
          </p:cNvPr>
          <p:cNvGrpSpPr/>
          <p:nvPr/>
        </p:nvGrpSpPr>
        <p:grpSpPr>
          <a:xfrm>
            <a:off x="406400" y="6226923"/>
            <a:ext cx="72647" cy="763217"/>
            <a:chOff x="406400" y="6197978"/>
            <a:chExt cx="72647" cy="763217"/>
          </a:xfrm>
        </p:grpSpPr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2734C19E-332A-0449-A9CB-7EA15E2E2F0E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442723" y="6270625"/>
              <a:ext cx="0" cy="690570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DE9346C5-454F-D540-B745-E6E445EE5FDE}"/>
                </a:ext>
              </a:extLst>
            </p:cNvPr>
            <p:cNvSpPr/>
            <p:nvPr userDrawn="1"/>
          </p:nvSpPr>
          <p:spPr>
            <a:xfrm>
              <a:off x="406400" y="6197978"/>
              <a:ext cx="72647" cy="7264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G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2AC39A6C-EC56-8B45-831E-E28D63CAB6CF}"/>
              </a:ext>
            </a:extLst>
          </p:cNvPr>
          <p:cNvSpPr/>
          <p:nvPr/>
        </p:nvSpPr>
        <p:spPr>
          <a:xfrm>
            <a:off x="797042" y="1982820"/>
            <a:ext cx="6096000" cy="613309"/>
          </a:xfrm>
          <a:prstGeom prst="rect">
            <a:avLst/>
          </a:prstGeom>
        </p:spPr>
        <p:txBody>
          <a:bodyPr>
            <a:spAutoFit/>
          </a:bodyPr>
          <a:lstStyle/>
          <a:p>
            <a:pPr lvl="0">
              <a:lnSpc>
                <a:spcPts val="2080"/>
              </a:lnSpc>
              <a:spcAft>
                <a:spcPts val="3000"/>
              </a:spcAft>
              <a:buClr>
                <a:srgbClr val="16574C"/>
              </a:buClr>
              <a:tabLst>
                <a:tab pos="398463" algn="l"/>
                <a:tab pos="439738" algn="l"/>
                <a:tab pos="523875" algn="l"/>
              </a:tabLst>
            </a:pPr>
            <a:r>
              <a:rPr lang="en-GB" b="1" dirty="0">
                <a:solidFill>
                  <a:srgbClr val="16574C"/>
                </a:solidFill>
                <a:latin typeface="Red Hat Display Black" panose="02010503040201060303" pitchFamily="2" charset="77"/>
              </a:rPr>
              <a:t>Step 1:</a:t>
            </a:r>
            <a:br>
              <a:rPr lang="en-GB" sz="1900" b="1" dirty="0">
                <a:solidFill>
                  <a:srgbClr val="3389FB"/>
                </a:solidFill>
                <a:latin typeface="Red Hat Display Black" panose="02010503040201060303" pitchFamily="2" charset="77"/>
              </a:rPr>
            </a:br>
            <a:r>
              <a:rPr lang="en-GB" sz="1400" dirty="0">
                <a:solidFill>
                  <a:srgbClr val="E7E6E6">
                    <a:lumMod val="25000"/>
                  </a:srgbClr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Download and install </a:t>
            </a:r>
            <a:r>
              <a:rPr lang="en-GB" sz="1400" dirty="0" err="1">
                <a:solidFill>
                  <a:srgbClr val="E7E6E6">
                    <a:lumMod val="25000"/>
                  </a:srgbClr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OpenSCAP</a:t>
            </a:r>
            <a:endParaRPr lang="en-GB" sz="1400" dirty="0">
              <a:solidFill>
                <a:srgbClr val="E7E6E6">
                  <a:lumMod val="25000"/>
                </a:srgbClr>
              </a:solidFill>
              <a:latin typeface="Red Hat Display Light" panose="02010303040201060303" pitchFamily="2" charset="0"/>
              <a:ea typeface="Red Hat Display Light" panose="02010303040201060303" pitchFamily="2" charset="0"/>
              <a:cs typeface="Red Hat Display Light" panose="02010303040201060303" pitchFamily="2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0C65A02-5503-CC46-BA84-946196D08283}"/>
              </a:ext>
            </a:extLst>
          </p:cNvPr>
          <p:cNvSpPr/>
          <p:nvPr/>
        </p:nvSpPr>
        <p:spPr>
          <a:xfrm>
            <a:off x="797042" y="2892269"/>
            <a:ext cx="6096000" cy="613309"/>
          </a:xfrm>
          <a:prstGeom prst="rect">
            <a:avLst/>
          </a:prstGeom>
        </p:spPr>
        <p:txBody>
          <a:bodyPr>
            <a:spAutoFit/>
          </a:bodyPr>
          <a:lstStyle/>
          <a:p>
            <a:pPr lvl="0">
              <a:lnSpc>
                <a:spcPts val="2080"/>
              </a:lnSpc>
              <a:spcAft>
                <a:spcPts val="3000"/>
              </a:spcAft>
              <a:buClr>
                <a:srgbClr val="16574C"/>
              </a:buClr>
              <a:tabLst>
                <a:tab pos="398463" algn="l"/>
                <a:tab pos="439738" algn="l"/>
                <a:tab pos="523875" algn="l"/>
              </a:tabLst>
            </a:pPr>
            <a:r>
              <a:rPr lang="en-GB" b="1" dirty="0">
                <a:solidFill>
                  <a:srgbClr val="16574C"/>
                </a:solidFill>
                <a:latin typeface="Red Hat Display Black" panose="02010503040201060303" pitchFamily="2" charset="77"/>
              </a:rPr>
              <a:t>Step 2:</a:t>
            </a:r>
            <a:br>
              <a:rPr lang="en-GB" dirty="0">
                <a:solidFill>
                  <a:prstClr val="black"/>
                </a:solidFill>
                <a:latin typeface="Red Hat Display" panose="02010503040201060303" pitchFamily="2" charset="77"/>
              </a:rPr>
            </a:br>
            <a:r>
              <a:rPr lang="en-GB" sz="1400" dirty="0">
                <a:solidFill>
                  <a:srgbClr val="E7E6E6">
                    <a:lumMod val="25000"/>
                  </a:srgbClr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Download the checklist from NVD or the OVAL Repository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B0B5231-8A7B-2842-8083-B3C989897BDA}"/>
              </a:ext>
            </a:extLst>
          </p:cNvPr>
          <p:cNvSpPr/>
          <p:nvPr/>
        </p:nvSpPr>
        <p:spPr>
          <a:xfrm>
            <a:off x="795115" y="3877810"/>
            <a:ext cx="6096000" cy="613309"/>
          </a:xfrm>
          <a:prstGeom prst="rect">
            <a:avLst/>
          </a:prstGeom>
        </p:spPr>
        <p:txBody>
          <a:bodyPr>
            <a:spAutoFit/>
          </a:bodyPr>
          <a:lstStyle/>
          <a:p>
            <a:pPr lvl="0">
              <a:lnSpc>
                <a:spcPts val="2080"/>
              </a:lnSpc>
              <a:spcAft>
                <a:spcPts val="3000"/>
              </a:spcAft>
              <a:buClr>
                <a:srgbClr val="16574C"/>
              </a:buClr>
              <a:tabLst>
                <a:tab pos="398463" algn="l"/>
                <a:tab pos="439738" algn="l"/>
                <a:tab pos="523875" algn="l"/>
              </a:tabLst>
            </a:pPr>
            <a:r>
              <a:rPr lang="en-GB" b="1" dirty="0">
                <a:solidFill>
                  <a:srgbClr val="16574C"/>
                </a:solidFill>
                <a:latin typeface="Red Hat Display Black" panose="02010503040201060303" pitchFamily="2" charset="77"/>
              </a:rPr>
              <a:t>Step 3:</a:t>
            </a:r>
            <a:br>
              <a:rPr lang="en-GB" sz="1900" dirty="0">
                <a:solidFill>
                  <a:prstClr val="black"/>
                </a:solidFill>
                <a:latin typeface="Red Hat Display" panose="02010503040201060303" pitchFamily="2" charset="77"/>
              </a:rPr>
            </a:br>
            <a:r>
              <a:rPr lang="en-GB" sz="1400" dirty="0">
                <a:solidFill>
                  <a:srgbClr val="E7E6E6">
                    <a:lumMod val="25000"/>
                  </a:srgbClr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Run </a:t>
            </a:r>
            <a:r>
              <a:rPr lang="en-GB" sz="1400" dirty="0" err="1">
                <a:solidFill>
                  <a:srgbClr val="E7E6E6">
                    <a:lumMod val="25000"/>
                  </a:srgbClr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OpenSCAP</a:t>
            </a:r>
            <a:r>
              <a:rPr lang="en-GB" sz="1400" dirty="0">
                <a:solidFill>
                  <a:srgbClr val="E7E6E6">
                    <a:lumMod val="25000"/>
                  </a:srgbClr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 with the checklist on the OS/software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42D8029-5F03-E343-AA03-995C49198D90}"/>
              </a:ext>
            </a:extLst>
          </p:cNvPr>
          <p:cNvSpPr/>
          <p:nvPr/>
        </p:nvSpPr>
        <p:spPr>
          <a:xfrm>
            <a:off x="795115" y="4746991"/>
            <a:ext cx="6096000" cy="882614"/>
          </a:xfrm>
          <a:prstGeom prst="rect">
            <a:avLst/>
          </a:prstGeom>
        </p:spPr>
        <p:txBody>
          <a:bodyPr>
            <a:spAutoFit/>
          </a:bodyPr>
          <a:lstStyle/>
          <a:p>
            <a:pPr lvl="0">
              <a:lnSpc>
                <a:spcPts val="2080"/>
              </a:lnSpc>
              <a:spcAft>
                <a:spcPts val="3000"/>
              </a:spcAft>
              <a:buClr>
                <a:srgbClr val="16574C"/>
              </a:buClr>
              <a:tabLst>
                <a:tab pos="398463" algn="l"/>
                <a:tab pos="439738" algn="l"/>
                <a:tab pos="523875" algn="l"/>
              </a:tabLst>
            </a:pPr>
            <a:r>
              <a:rPr lang="en-GB" b="1" dirty="0">
                <a:solidFill>
                  <a:srgbClr val="16574C"/>
                </a:solidFill>
                <a:latin typeface="Red Hat Display Black" panose="02010503040201060303" pitchFamily="2" charset="77"/>
              </a:rPr>
              <a:t>Outcome:</a:t>
            </a:r>
            <a:br>
              <a:rPr lang="en-GB" sz="1400" dirty="0">
                <a:solidFill>
                  <a:srgbClr val="E7E6E6">
                    <a:lumMod val="25000"/>
                  </a:srgbClr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</a:br>
            <a:r>
              <a:rPr lang="en-GB" sz="1400" dirty="0">
                <a:solidFill>
                  <a:srgbClr val="E7E6E6">
                    <a:lumMod val="25000"/>
                  </a:srgbClr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Vulnerability Report</a:t>
            </a:r>
            <a:br>
              <a:rPr lang="en-GB" sz="1400" dirty="0">
                <a:solidFill>
                  <a:srgbClr val="E7E6E6">
                    <a:lumMod val="25000"/>
                  </a:srgbClr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</a:br>
            <a:r>
              <a:rPr lang="en-GB" sz="1400" dirty="0">
                <a:solidFill>
                  <a:srgbClr val="E7E6E6">
                    <a:lumMod val="25000"/>
                  </a:srgbClr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Secure Configuration Guide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06B3794-A804-474A-8EBB-D2A22524561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6000" y="4664370"/>
            <a:ext cx="5822288" cy="47314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3EB43DD-2BC8-274F-A9FD-B109A4AB8A7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24856" y="5121100"/>
            <a:ext cx="5364576" cy="583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114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6" grpId="0"/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C500182-774A-3246-A803-18A33C12978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1D04A6A8-B6EF-5E4E-A072-B19267849B3C}"/>
              </a:ext>
            </a:extLst>
          </p:cNvPr>
          <p:cNvSpPr txBox="1">
            <a:spLocks/>
          </p:cNvSpPr>
          <p:nvPr/>
        </p:nvSpPr>
        <p:spPr>
          <a:xfrm>
            <a:off x="3503613" y="2822297"/>
            <a:ext cx="5221288" cy="82867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chemeClr val="tx1"/>
                </a:solidFill>
                <a:latin typeface="Red Hat Display Black" panose="02010503040201060303" pitchFamily="2" charset="77"/>
                <a:ea typeface="+mj-ea"/>
                <a:cs typeface="+mj-cs"/>
              </a:defRPr>
            </a:lvl1pPr>
          </a:lstStyle>
          <a:p>
            <a:pPr algn="ctr"/>
            <a:r>
              <a:rPr lang="en-GB" b="0" dirty="0">
                <a:solidFill>
                  <a:srgbClr val="B2FCF3"/>
                </a:solidFill>
              </a:rPr>
              <a:t>Demo</a:t>
            </a:r>
          </a:p>
          <a:p>
            <a:pPr algn="ctr"/>
            <a:r>
              <a:rPr lang="en-GB" b="0" dirty="0">
                <a:solidFill>
                  <a:srgbClr val="B2FCF3"/>
                </a:solidFill>
              </a:rPr>
              <a:t>SSDLC</a:t>
            </a:r>
            <a:endParaRPr lang="en-BG" dirty="0">
              <a:solidFill>
                <a:srgbClr val="B2FCF3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34F3015-A57D-934B-9E7D-F795A8E5E4B7}"/>
              </a:ext>
            </a:extLst>
          </p:cNvPr>
          <p:cNvCxnSpPr>
            <a:cxnSpLocks/>
          </p:cNvCxnSpPr>
          <p:nvPr/>
        </p:nvCxnSpPr>
        <p:spPr>
          <a:xfrm>
            <a:off x="3503613" y="2572512"/>
            <a:ext cx="522128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7F82C51-CA09-9A4C-99E5-C45300B295A4}"/>
              </a:ext>
            </a:extLst>
          </p:cNvPr>
          <p:cNvCxnSpPr>
            <a:cxnSpLocks/>
          </p:cNvCxnSpPr>
          <p:nvPr/>
        </p:nvCxnSpPr>
        <p:spPr>
          <a:xfrm>
            <a:off x="3503613" y="4291584"/>
            <a:ext cx="522128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2346866-5A17-3442-A8EA-087F9B5340EF}"/>
              </a:ext>
            </a:extLst>
          </p:cNvPr>
          <p:cNvSpPr txBox="1"/>
          <p:nvPr/>
        </p:nvSpPr>
        <p:spPr>
          <a:xfrm>
            <a:off x="9797143" y="6148400"/>
            <a:ext cx="2140969" cy="24622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GB" sz="1600" b="1" spc="-40" dirty="0">
                <a:solidFill>
                  <a:schemeClr val="bg1"/>
                </a:solidFill>
                <a:latin typeface="Red Hat Display Black" panose="02010503040201060303" pitchFamily="2" charset="77"/>
                <a:ea typeface="Red Hat Display Light" panose="02010303040201060303" pitchFamily="2" charset="0"/>
                <a:cs typeface="Red Hat Display Light" panose="02010303040201060303" pitchFamily="2" charset="0"/>
              </a:rPr>
              <a:t>By </a:t>
            </a:r>
            <a:r>
              <a:rPr lang="en-GB" sz="1600" b="1" spc="-40" dirty="0" err="1">
                <a:solidFill>
                  <a:schemeClr val="bg1"/>
                </a:solidFill>
                <a:latin typeface="Red Hat Display Black" panose="02010503040201060303" pitchFamily="2" charset="77"/>
                <a:ea typeface="Red Hat Display Light" panose="02010303040201060303" pitchFamily="2" charset="0"/>
                <a:cs typeface="Red Hat Display Light" panose="02010303040201060303" pitchFamily="2" charset="0"/>
              </a:rPr>
              <a:t>Yordan</a:t>
            </a:r>
            <a:endParaRPr lang="en-GB" sz="1600" spc="-40" dirty="0">
              <a:solidFill>
                <a:schemeClr val="bg1"/>
              </a:solidFill>
              <a:latin typeface="Red Hat Display Light" panose="02010303040201060303" pitchFamily="2" charset="0"/>
              <a:ea typeface="Red Hat Display Light" panose="02010303040201060303" pitchFamily="2" charset="0"/>
              <a:cs typeface="Red Hat Display Light" panose="02010303040201060303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1D8342-2403-46ED-8515-E3DC5C0C994E}"/>
              </a:ext>
            </a:extLst>
          </p:cNvPr>
          <p:cNvSpPr txBox="1"/>
          <p:nvPr/>
        </p:nvSpPr>
        <p:spPr>
          <a:xfrm>
            <a:off x="5043771" y="3806695"/>
            <a:ext cx="2140969" cy="36933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GB" sz="2400" b="1" spc="-40" dirty="0">
                <a:solidFill>
                  <a:schemeClr val="bg1"/>
                </a:solidFill>
                <a:latin typeface="Red Hat Display Black" panose="02010503040201060303" pitchFamily="2" charset="77"/>
                <a:ea typeface="Red Hat Display Light" panose="02010303040201060303" pitchFamily="2" charset="0"/>
                <a:cs typeface="Red Hat Display Light" panose="02010303040201060303" pitchFamily="2" charset="0"/>
                <a:hlinkClick r:id="rId3"/>
              </a:rPr>
              <a:t>Link</a:t>
            </a:r>
            <a:endParaRPr lang="en-GB" sz="2400" spc="-40" dirty="0">
              <a:solidFill>
                <a:schemeClr val="bg1"/>
              </a:solidFill>
              <a:latin typeface="Red Hat Display Light" panose="02010303040201060303" pitchFamily="2" charset="0"/>
              <a:ea typeface="Red Hat Display Light" panose="02010303040201060303" pitchFamily="2" charset="0"/>
              <a:cs typeface="Red Hat Display Light" panose="020103030402010603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9978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C500182-774A-3246-A803-18A33C12978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B220C6E6-E910-5A41-8CD3-276D75C9D4AE}"/>
              </a:ext>
            </a:extLst>
          </p:cNvPr>
          <p:cNvSpPr txBox="1">
            <a:spLocks/>
          </p:cNvSpPr>
          <p:nvPr/>
        </p:nvSpPr>
        <p:spPr>
          <a:xfrm>
            <a:off x="3503613" y="3027045"/>
            <a:ext cx="5221288" cy="82867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chemeClr val="tx1"/>
                </a:solidFill>
                <a:latin typeface="Red Hat Display Black" panose="02010503040201060303" pitchFamily="2" charset="77"/>
                <a:ea typeface="+mj-ea"/>
                <a:cs typeface="+mj-cs"/>
              </a:defRPr>
            </a:lvl1pPr>
          </a:lstStyle>
          <a:p>
            <a:pPr algn="ctr"/>
            <a:r>
              <a:rPr lang="en-GB" b="0" dirty="0">
                <a:solidFill>
                  <a:srgbClr val="B2FCF3"/>
                </a:solidFill>
              </a:rPr>
              <a:t>Q&amp;A</a:t>
            </a:r>
            <a:endParaRPr lang="en-BG" dirty="0">
              <a:solidFill>
                <a:srgbClr val="B2FCF3"/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1A3FF4B-DB0D-EA4B-924C-DA59DBF13266}"/>
              </a:ext>
            </a:extLst>
          </p:cNvPr>
          <p:cNvCxnSpPr>
            <a:cxnSpLocks/>
          </p:cNvCxnSpPr>
          <p:nvPr/>
        </p:nvCxnSpPr>
        <p:spPr>
          <a:xfrm>
            <a:off x="3503613" y="2572512"/>
            <a:ext cx="522128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8B54917-C1AE-3D47-AC08-102D06299F9E}"/>
              </a:ext>
            </a:extLst>
          </p:cNvPr>
          <p:cNvCxnSpPr>
            <a:cxnSpLocks/>
          </p:cNvCxnSpPr>
          <p:nvPr/>
        </p:nvCxnSpPr>
        <p:spPr>
          <a:xfrm>
            <a:off x="3503613" y="4291584"/>
            <a:ext cx="522128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58190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21EBB19E-A170-0442-A673-8DEBB582DA3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" y="7137"/>
            <a:ext cx="12191998" cy="6850863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2B222EB6-2214-A646-9D64-BF39166AD24D}"/>
              </a:ext>
            </a:extLst>
          </p:cNvPr>
          <p:cNvGrpSpPr/>
          <p:nvPr/>
        </p:nvGrpSpPr>
        <p:grpSpPr>
          <a:xfrm>
            <a:off x="3046971" y="2069686"/>
            <a:ext cx="6098058" cy="2207184"/>
            <a:chOff x="3046971" y="1569908"/>
            <a:chExt cx="6098058" cy="2207184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AB1B31A-058B-7445-8E90-5CE04A5ED452}"/>
                </a:ext>
              </a:extLst>
            </p:cNvPr>
            <p:cNvSpPr txBox="1"/>
            <p:nvPr/>
          </p:nvSpPr>
          <p:spPr>
            <a:xfrm>
              <a:off x="3046971" y="1569908"/>
              <a:ext cx="6098058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IN" sz="4000" b="1" dirty="0">
                  <a:solidFill>
                    <a:schemeClr val="bg1"/>
                  </a:solidFill>
                  <a:latin typeface="Open Sans" pitchFamily="34" charset="0"/>
                  <a:ea typeface="Open Sans" pitchFamily="34" charset="0"/>
                  <a:cs typeface="Open Sans" pitchFamily="34" charset="0"/>
                </a:rPr>
                <a:t>Thank you!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BA4AD5A-B3DD-084E-BF62-FA44BFF8FC05}"/>
                </a:ext>
              </a:extLst>
            </p:cNvPr>
            <p:cNvSpPr txBox="1"/>
            <p:nvPr/>
          </p:nvSpPr>
          <p:spPr>
            <a:xfrm>
              <a:off x="3142456" y="2888585"/>
              <a:ext cx="5943600" cy="569387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GB" sz="1600" b="1" spc="-40" dirty="0" err="1">
                  <a:solidFill>
                    <a:schemeClr val="bg1"/>
                  </a:solidFill>
                  <a:latin typeface="Red Hat Display Black" panose="02010503040201060303" pitchFamily="2" charset="77"/>
                  <a:ea typeface="Red Hat Display Light" panose="02010303040201060303" pitchFamily="2" charset="0"/>
                  <a:cs typeface="Red Hat Display Light" panose="02010303040201060303" pitchFamily="2" charset="0"/>
                </a:rPr>
                <a:t>Radostina</a:t>
              </a:r>
              <a:r>
                <a:rPr lang="en-GB" sz="1600" b="1" spc="-40" dirty="0">
                  <a:solidFill>
                    <a:schemeClr val="bg1"/>
                  </a:solidFill>
                  <a:latin typeface="Red Hat Display Black" panose="02010503040201060303" pitchFamily="2" charset="77"/>
                  <a:ea typeface="Red Hat Display Light" panose="02010303040201060303" pitchFamily="2" charset="0"/>
                  <a:cs typeface="Red Hat Display Light" panose="02010303040201060303" pitchFamily="2" charset="0"/>
                </a:rPr>
                <a:t> </a:t>
              </a:r>
              <a:r>
                <a:rPr lang="en-GB" sz="1600" b="1" spc="-40" dirty="0">
                  <a:solidFill>
                    <a:schemeClr val="bg1"/>
                  </a:solidFill>
                  <a:latin typeface="Red Hat Display Black" panose="02010503040201060303" pitchFamily="2" charset="77"/>
                  <a:ea typeface="Red Hat Display Light" panose="02010303040201060303" pitchFamily="2" charset="0"/>
                  <a:cs typeface="Red Hat Display Light" panose="02010303040201060303" pitchFamily="2" charset="0"/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LinkedIn</a:t>
              </a:r>
              <a:endParaRPr lang="en-GB" sz="1600" b="1" spc="-40" dirty="0">
                <a:solidFill>
                  <a:schemeClr val="bg1"/>
                </a:solidFill>
                <a:latin typeface="Red Hat Display Black" panose="02010503040201060303" pitchFamily="2" charset="77"/>
                <a:ea typeface="Red Hat Display Light" panose="02010303040201060303" pitchFamily="2" charset="0"/>
                <a:cs typeface="Red Hat Display Light" panose="02010303040201060303" pitchFamily="2" charset="0"/>
              </a:endParaRPr>
            </a:p>
            <a:p>
              <a:pPr algn="ctr">
                <a:spcAft>
                  <a:spcPts val="600"/>
                </a:spcAft>
              </a:pPr>
              <a:r>
                <a:rPr lang="en-GB" sz="1600" b="1" spc="-40" dirty="0">
                  <a:solidFill>
                    <a:schemeClr val="bg1"/>
                  </a:solidFill>
                  <a:latin typeface="Red Hat Display Black" panose="02010503040201060303" pitchFamily="2" charset="77"/>
                  <a:ea typeface="Red Hat Display Light" panose="02010303040201060303" pitchFamily="2" charset="0"/>
                  <a:cs typeface="Red Hat Display Light" panose="02010303040201060303" pitchFamily="2" charset="0"/>
                </a:rPr>
                <a:t> </a:t>
              </a:r>
              <a:r>
                <a:rPr lang="en-GB" sz="1600" b="1" spc="-40" dirty="0" err="1">
                  <a:solidFill>
                    <a:schemeClr val="bg1"/>
                  </a:solidFill>
                  <a:latin typeface="Red Hat Display Black" panose="02010503040201060303" pitchFamily="2" charset="77"/>
                  <a:ea typeface="Red Hat Display Light" panose="02010303040201060303" pitchFamily="2" charset="0"/>
                  <a:cs typeface="Red Hat Display Light" panose="02010303040201060303" pitchFamily="2" charset="0"/>
                </a:rPr>
                <a:t>Yordan</a:t>
              </a:r>
              <a:r>
                <a:rPr lang="en-GB" sz="1600" b="1" spc="-40" dirty="0">
                  <a:solidFill>
                    <a:schemeClr val="bg1"/>
                  </a:solidFill>
                  <a:latin typeface="Red Hat Display Black" panose="02010503040201060303" pitchFamily="2" charset="77"/>
                  <a:ea typeface="Red Hat Display Light" panose="02010303040201060303" pitchFamily="2" charset="0"/>
                  <a:cs typeface="Red Hat Display Light" panose="02010303040201060303" pitchFamily="2" charset="0"/>
                </a:rPr>
                <a:t> </a:t>
              </a:r>
              <a:r>
                <a:rPr lang="en-GB" sz="1600" b="1" spc="-40" dirty="0">
                  <a:solidFill>
                    <a:schemeClr val="bg1"/>
                  </a:solidFill>
                  <a:latin typeface="Red Hat Display Black" panose="02010503040201060303" pitchFamily="2" charset="77"/>
                  <a:ea typeface="Red Hat Display Light" panose="02010303040201060303" pitchFamily="2" charset="0"/>
                  <a:cs typeface="Red Hat Display Light" panose="02010303040201060303" pitchFamily="2" charset="0"/>
                  <a:hlinkClick r:id="rId5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LinkedIn</a:t>
              </a:r>
              <a:endParaRPr lang="en-GB" sz="1600" spc="-40" dirty="0">
                <a:solidFill>
                  <a:schemeClr val="bg1"/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endParaRPr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6E1E16C6-A9F4-E44E-9F27-5846940372DD}"/>
                </a:ext>
              </a:extLst>
            </p:cNvPr>
            <p:cNvGrpSpPr/>
            <p:nvPr/>
          </p:nvGrpSpPr>
          <p:grpSpPr>
            <a:xfrm>
              <a:off x="3431923" y="2569464"/>
              <a:ext cx="5328153" cy="1207628"/>
              <a:chOff x="3431923" y="2572512"/>
              <a:chExt cx="5328153" cy="1207628"/>
            </a:xfrm>
          </p:grpSpPr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0FC66E66-DBE0-E443-A4D5-0121EEEEC4B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31923" y="2572512"/>
                <a:ext cx="5328153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58B703A4-CF09-F74B-AEC1-021E9DC3237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31923" y="3780140"/>
                <a:ext cx="5328153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0373119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57A2B6DD-513C-4844-ACC9-0FC0F5B6716D}"/>
              </a:ext>
            </a:extLst>
          </p:cNvPr>
          <p:cNvSpPr txBox="1">
            <a:spLocks/>
          </p:cNvSpPr>
          <p:nvPr/>
        </p:nvSpPr>
        <p:spPr>
          <a:xfrm>
            <a:off x="838200" y="704365"/>
            <a:ext cx="5257800" cy="82867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chemeClr val="tx1"/>
                </a:solidFill>
                <a:latin typeface="Red Hat Display Black" panose="02010503040201060303" pitchFamily="2" charset="77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About</a:t>
            </a:r>
            <a:r>
              <a:rPr lang="en-US" dirty="0"/>
              <a:t> </a:t>
            </a:r>
            <a:r>
              <a:rPr lang="en-GB" dirty="0">
                <a:solidFill>
                  <a:srgbClr val="16574C"/>
                </a:solidFill>
              </a:rPr>
              <a:t>us</a:t>
            </a:r>
            <a:endParaRPr lang="en-BG" dirty="0">
              <a:solidFill>
                <a:srgbClr val="16574C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EB73801-D888-4243-82D4-D0026C4452CB}"/>
              </a:ext>
            </a:extLst>
          </p:cNvPr>
          <p:cNvSpPr txBox="1"/>
          <p:nvPr/>
        </p:nvSpPr>
        <p:spPr>
          <a:xfrm>
            <a:off x="841706" y="2442670"/>
            <a:ext cx="3382869" cy="27665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2550"/>
              </a:lnSpc>
              <a:spcAft>
                <a:spcPts val="1800"/>
              </a:spcAft>
              <a:buClr>
                <a:srgbClr val="16574C"/>
              </a:buClr>
              <a:tabLst>
                <a:tab pos="398463" algn="l"/>
                <a:tab pos="439738" algn="l"/>
                <a:tab pos="523875" algn="l"/>
              </a:tabLst>
            </a:pPr>
            <a:r>
              <a:rPr lang="en-GB" sz="2200" b="1" dirty="0">
                <a:solidFill>
                  <a:srgbClr val="16574C"/>
                </a:solidFill>
                <a:latin typeface="Red Hat Display Black" panose="02010503040201060303" pitchFamily="2" charset="77"/>
              </a:rPr>
              <a:t>Interests: </a:t>
            </a:r>
          </a:p>
          <a:p>
            <a:pPr marL="266700" indent="-266700">
              <a:lnSpc>
                <a:spcPts val="2450"/>
              </a:lnSpc>
              <a:spcAft>
                <a:spcPts val="1200"/>
              </a:spcAft>
              <a:buClr>
                <a:srgbClr val="16574C"/>
              </a:buClr>
              <a:buFont typeface="Wingdings" pitchFamily="2" charset="2"/>
              <a:buChar char="§"/>
              <a:tabLst>
                <a:tab pos="398463" algn="l"/>
                <a:tab pos="439738" algn="l"/>
                <a:tab pos="523875" algn="l"/>
              </a:tabLst>
            </a:pPr>
            <a:r>
              <a:rPr lang="en-GB" sz="1600" dirty="0">
                <a:solidFill>
                  <a:schemeClr val="bg2">
                    <a:lumMod val="25000"/>
                  </a:schemeClr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Application Security</a:t>
            </a:r>
          </a:p>
          <a:p>
            <a:pPr marL="285750" indent="-285750">
              <a:lnSpc>
                <a:spcPts val="2450"/>
              </a:lnSpc>
              <a:spcAft>
                <a:spcPts val="1200"/>
              </a:spcAft>
              <a:buClr>
                <a:srgbClr val="16574C"/>
              </a:buClr>
              <a:buFont typeface="Wingdings" pitchFamily="2" charset="2"/>
              <a:buChar char="§"/>
              <a:tabLst>
                <a:tab pos="398463" algn="l"/>
                <a:tab pos="439738" algn="l"/>
                <a:tab pos="523875" algn="l"/>
              </a:tabLst>
            </a:pPr>
            <a:r>
              <a:rPr lang="en-GB" sz="1600" dirty="0">
                <a:solidFill>
                  <a:schemeClr val="bg2">
                    <a:lumMod val="25000"/>
                  </a:schemeClr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Secure SDLC</a:t>
            </a:r>
          </a:p>
          <a:p>
            <a:pPr marL="285750" indent="-285750">
              <a:lnSpc>
                <a:spcPts val="2450"/>
              </a:lnSpc>
              <a:spcAft>
                <a:spcPts val="1200"/>
              </a:spcAft>
              <a:buClr>
                <a:srgbClr val="16574C"/>
              </a:buClr>
              <a:buFont typeface="Wingdings" pitchFamily="2" charset="2"/>
              <a:buChar char="§"/>
              <a:tabLst>
                <a:tab pos="398463" algn="l"/>
                <a:tab pos="439738" algn="l"/>
                <a:tab pos="523875" algn="l"/>
              </a:tabLst>
            </a:pPr>
            <a:r>
              <a:rPr lang="en-GB" sz="1600" dirty="0">
                <a:solidFill>
                  <a:schemeClr val="bg2">
                    <a:lumMod val="25000"/>
                  </a:schemeClr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Governance Risk &amp; Compliance </a:t>
            </a:r>
          </a:p>
          <a:p>
            <a:pPr marL="285750" indent="-285750">
              <a:lnSpc>
                <a:spcPts val="2450"/>
              </a:lnSpc>
              <a:spcAft>
                <a:spcPts val="1200"/>
              </a:spcAft>
              <a:buClr>
                <a:srgbClr val="16574C"/>
              </a:buClr>
              <a:buFont typeface="Wingdings" pitchFamily="2" charset="2"/>
              <a:buChar char="§"/>
              <a:tabLst>
                <a:tab pos="398463" algn="l"/>
                <a:tab pos="439738" algn="l"/>
                <a:tab pos="523875" algn="l"/>
              </a:tabLst>
            </a:pPr>
            <a:r>
              <a:rPr lang="en-GB" sz="1600" dirty="0">
                <a:solidFill>
                  <a:schemeClr val="bg2">
                    <a:lumMod val="25000"/>
                  </a:schemeClr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Penetration Testing</a:t>
            </a:r>
          </a:p>
          <a:p>
            <a:pPr marL="285750" indent="-285750">
              <a:lnSpc>
                <a:spcPts val="2450"/>
              </a:lnSpc>
              <a:spcAft>
                <a:spcPts val="1200"/>
              </a:spcAft>
              <a:buClr>
                <a:srgbClr val="16574C"/>
              </a:buClr>
              <a:buFont typeface="Wingdings" pitchFamily="2" charset="2"/>
              <a:buChar char="§"/>
              <a:tabLst>
                <a:tab pos="398463" algn="l"/>
                <a:tab pos="439738" algn="l"/>
                <a:tab pos="523875" algn="l"/>
              </a:tabLst>
            </a:pPr>
            <a:r>
              <a:rPr lang="en-GB" sz="1600" dirty="0">
                <a:solidFill>
                  <a:schemeClr val="bg2">
                    <a:lumMod val="25000"/>
                  </a:schemeClr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Security Automation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F7492E6-ACA6-BB42-81FF-0DA9C05CAC1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512763"/>
            <a:ext cx="601004" cy="1211879"/>
          </a:xfrm>
          <a:prstGeom prst="rect">
            <a:avLst/>
          </a:prstGeom>
        </p:spPr>
      </p:pic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C79CC6C2-EFD5-5647-A31E-6E76EBFABF8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2433" y="5832853"/>
            <a:ext cx="714609" cy="365125"/>
          </a:xfrm>
        </p:spPr>
        <p:txBody>
          <a:bodyPr/>
          <a:lstStyle/>
          <a:p>
            <a:r>
              <a:rPr lang="en-BG" dirty="0">
                <a:solidFill>
                  <a:srgbClr val="16574C"/>
                </a:solidFill>
              </a:rPr>
              <a:t>0</a:t>
            </a:r>
            <a:fld id="{F02D9E56-A13B-5C41-BE0F-102DBCBBFCCC}" type="slidenum">
              <a:rPr lang="en-BG" smtClean="0">
                <a:solidFill>
                  <a:srgbClr val="16574C"/>
                </a:solidFill>
              </a:rPr>
              <a:pPr/>
              <a:t>2</a:t>
            </a:fld>
            <a:endParaRPr lang="en-BG" dirty="0">
              <a:solidFill>
                <a:srgbClr val="16574C"/>
              </a:solidFill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B98E6B8-4F37-8E48-88E4-80A85813BC90}"/>
              </a:ext>
            </a:extLst>
          </p:cNvPr>
          <p:cNvGrpSpPr/>
          <p:nvPr/>
        </p:nvGrpSpPr>
        <p:grpSpPr>
          <a:xfrm>
            <a:off x="5031445" y="1483951"/>
            <a:ext cx="2892734" cy="3764435"/>
            <a:chOff x="4886829" y="1483951"/>
            <a:chExt cx="2892734" cy="3764435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5A162AA-534B-224D-8519-66131813D924}"/>
                </a:ext>
              </a:extLst>
            </p:cNvPr>
            <p:cNvSpPr txBox="1"/>
            <p:nvPr/>
          </p:nvSpPr>
          <p:spPr>
            <a:xfrm>
              <a:off x="5058058" y="4350781"/>
              <a:ext cx="25502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 dirty="0" err="1">
                  <a:solidFill>
                    <a:srgbClr val="16574C"/>
                  </a:solidFill>
                  <a:latin typeface="Red Hat Display" panose="02010503040201060303" pitchFamily="2" charset="77"/>
                  <a:ea typeface="Open Sans" pitchFamily="34" charset="0"/>
                  <a:cs typeface="Open Sans" pitchFamily="34" charset="0"/>
                </a:rPr>
                <a:t>Radostina</a:t>
              </a:r>
              <a:r>
                <a:rPr lang="en-GB" b="1" dirty="0">
                  <a:solidFill>
                    <a:srgbClr val="16574C"/>
                  </a:solidFill>
                  <a:latin typeface="Red Hat Display" panose="02010503040201060303" pitchFamily="2" charset="77"/>
                  <a:ea typeface="Open Sans" pitchFamily="34" charset="0"/>
                  <a:cs typeface="Open Sans" pitchFamily="34" charset="0"/>
                </a:rPr>
                <a:t> </a:t>
              </a:r>
              <a:r>
                <a:rPr lang="en-GB" b="1" dirty="0" err="1">
                  <a:solidFill>
                    <a:srgbClr val="16574C"/>
                  </a:solidFill>
                  <a:latin typeface="Red Hat Display" panose="02010503040201060303" pitchFamily="2" charset="77"/>
                  <a:ea typeface="Open Sans" pitchFamily="34" charset="0"/>
                  <a:cs typeface="Open Sans" pitchFamily="34" charset="0"/>
                </a:rPr>
                <a:t>Kodakova</a:t>
              </a:r>
              <a:endParaRPr lang="en-GB" b="1" dirty="0">
                <a:solidFill>
                  <a:srgbClr val="16574C"/>
                </a:solidFill>
                <a:latin typeface="Red Hat Display" panose="02010503040201060303" pitchFamily="2" charset="77"/>
                <a:ea typeface="Open Sans" pitchFamily="34" charset="0"/>
                <a:cs typeface="Open Sans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B500CA6-652D-6E49-9A26-586883BF99DC}"/>
                </a:ext>
              </a:extLst>
            </p:cNvPr>
            <p:cNvSpPr txBox="1"/>
            <p:nvPr/>
          </p:nvSpPr>
          <p:spPr>
            <a:xfrm>
              <a:off x="4886829" y="4754405"/>
              <a:ext cx="2892734" cy="4939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580"/>
                </a:lnSpc>
              </a:pPr>
              <a:r>
                <a:rPr lang="es-US" sz="1200" dirty="0">
                  <a:solidFill>
                    <a:srgbClr val="16574C"/>
                  </a:solidFill>
                  <a:latin typeface="Red Hat Display Light" panose="02010303040201060303" pitchFamily="2" charset="0"/>
                  <a:ea typeface="Red Hat Display Light" panose="02010303040201060303" pitchFamily="2" charset="0"/>
                  <a:cs typeface="Red Hat Display Light" panose="02010303040201060303" pitchFamily="2" charset="0"/>
                </a:rPr>
                <a:t>Manager </a:t>
              </a:r>
              <a:r>
                <a:rPr lang="es-US" sz="1200" dirty="0" err="1">
                  <a:solidFill>
                    <a:srgbClr val="16574C"/>
                  </a:solidFill>
                  <a:latin typeface="Red Hat Display Light" panose="02010303040201060303" pitchFamily="2" charset="0"/>
                  <a:ea typeface="Red Hat Display Light" panose="02010303040201060303" pitchFamily="2" charset="0"/>
                  <a:cs typeface="Red Hat Display Light" panose="02010303040201060303" pitchFamily="2" charset="0"/>
                </a:rPr>
                <a:t>Cyber</a:t>
              </a:r>
              <a:r>
                <a:rPr lang="es-US" sz="1200" dirty="0">
                  <a:solidFill>
                    <a:srgbClr val="16574C"/>
                  </a:solidFill>
                  <a:latin typeface="Red Hat Display Light" panose="02010303040201060303" pitchFamily="2" charset="0"/>
                  <a:ea typeface="Red Hat Display Light" panose="02010303040201060303" pitchFamily="2" charset="0"/>
                  <a:cs typeface="Red Hat Display Light" panose="02010303040201060303" pitchFamily="2" charset="0"/>
                </a:rPr>
                <a:t> Security &amp; Security Business at </a:t>
              </a:r>
              <a:r>
                <a:rPr lang="es-US" sz="1200" dirty="0" err="1">
                  <a:solidFill>
                    <a:srgbClr val="16574C"/>
                  </a:solidFill>
                  <a:latin typeface="Red Hat Display Light" panose="02010303040201060303" pitchFamily="2" charset="0"/>
                  <a:ea typeface="Red Hat Display Light" panose="02010303040201060303" pitchFamily="2" charset="0"/>
                  <a:cs typeface="Red Hat Display Light" panose="02010303040201060303" pitchFamily="2" charset="0"/>
                </a:rPr>
                <a:t>Scalefocus</a:t>
              </a:r>
              <a:endParaRPr lang="es-US" sz="1200" dirty="0">
                <a:solidFill>
                  <a:srgbClr val="16574C"/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endParaRP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5A9FC81E-952D-6944-AE3A-3F9E4D4F1A2C}"/>
                </a:ext>
              </a:extLst>
            </p:cNvPr>
            <p:cNvGrpSpPr/>
            <p:nvPr/>
          </p:nvGrpSpPr>
          <p:grpSpPr>
            <a:xfrm>
              <a:off x="5018299" y="1483951"/>
              <a:ext cx="2571707" cy="2571705"/>
              <a:chOff x="763793" y="3504304"/>
              <a:chExt cx="1290918" cy="1290917"/>
            </a:xfrm>
            <a:effectLst/>
          </p:grpSpPr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347F23BC-98F9-274D-9718-DB062A0E9362}"/>
                  </a:ext>
                </a:extLst>
              </p:cNvPr>
              <p:cNvSpPr/>
              <p:nvPr/>
            </p:nvSpPr>
            <p:spPr>
              <a:xfrm>
                <a:off x="774551" y="3506993"/>
                <a:ext cx="1280160" cy="1280160"/>
              </a:xfrm>
              <a:prstGeom prst="ellipse">
                <a:avLst/>
              </a:prstGeom>
              <a:blipFill>
                <a:blip r:embed="rId3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a:blip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BG" dirty="0"/>
              </a:p>
            </p:txBody>
          </p:sp>
          <p:sp>
            <p:nvSpPr>
              <p:cNvPr id="17" name="Arc 16">
                <a:extLst>
                  <a:ext uri="{FF2B5EF4-FFF2-40B4-BE49-F238E27FC236}">
                    <a16:creationId xmlns:a16="http://schemas.microsoft.com/office/drawing/2014/main" id="{50010E51-2C52-1140-9A69-BB468C6CE000}"/>
                  </a:ext>
                </a:extLst>
              </p:cNvPr>
              <p:cNvSpPr/>
              <p:nvPr/>
            </p:nvSpPr>
            <p:spPr>
              <a:xfrm>
                <a:off x="763793" y="3504304"/>
                <a:ext cx="1290917" cy="1290917"/>
              </a:xfrm>
              <a:prstGeom prst="arc">
                <a:avLst>
                  <a:gd name="adj1" fmla="val 1155560"/>
                  <a:gd name="adj2" fmla="val 9631480"/>
                </a:avLst>
              </a:prstGeom>
              <a:noFill/>
              <a:ln w="85725" cap="rnd">
                <a:solidFill>
                  <a:srgbClr val="16574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BG">
                  <a:solidFill>
                    <a:srgbClr val="16574C"/>
                  </a:solidFill>
                </a:endParaRPr>
              </a:p>
            </p:txBody>
          </p:sp>
        </p:grp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1725455C-F2C9-DE49-9416-79D25B215829}"/>
                </a:ext>
              </a:extLst>
            </p:cNvPr>
            <p:cNvSpPr/>
            <p:nvPr/>
          </p:nvSpPr>
          <p:spPr>
            <a:xfrm>
              <a:off x="5031170" y="1489307"/>
              <a:ext cx="2550275" cy="2550275"/>
            </a:xfrm>
            <a:prstGeom prst="ellipse">
              <a:avLst/>
            </a:prstGeom>
            <a:solidFill>
              <a:srgbClr val="16574C">
                <a:alpha val="9933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G" dirty="0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DF21CB17-1C34-CB40-B1BF-5EF214D99F8B}"/>
              </a:ext>
            </a:extLst>
          </p:cNvPr>
          <p:cNvGrpSpPr/>
          <p:nvPr/>
        </p:nvGrpSpPr>
        <p:grpSpPr>
          <a:xfrm>
            <a:off x="8411298" y="1483951"/>
            <a:ext cx="2571707" cy="3764435"/>
            <a:chOff x="8406200" y="1483951"/>
            <a:chExt cx="2571707" cy="3764435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F012A8AD-3ABF-AD44-B624-C4E7B1D5150B}"/>
                </a:ext>
              </a:extLst>
            </p:cNvPr>
            <p:cNvGrpSpPr/>
            <p:nvPr/>
          </p:nvGrpSpPr>
          <p:grpSpPr>
            <a:xfrm>
              <a:off x="8406200" y="1483951"/>
              <a:ext cx="2571707" cy="2571705"/>
              <a:chOff x="763793" y="3504304"/>
              <a:chExt cx="1290918" cy="1290917"/>
            </a:xfrm>
            <a:effectLst/>
          </p:grpSpPr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46E5AFA4-6776-D346-AF82-1975A0BD9E75}"/>
                  </a:ext>
                </a:extLst>
              </p:cNvPr>
              <p:cNvSpPr/>
              <p:nvPr/>
            </p:nvSpPr>
            <p:spPr>
              <a:xfrm>
                <a:off x="774551" y="3506993"/>
                <a:ext cx="1280160" cy="1280160"/>
              </a:xfrm>
              <a:prstGeom prst="ellipse">
                <a:avLst/>
              </a:prstGeom>
              <a:blipFill>
                <a:blip r:embed="rId4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a:blip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BG" dirty="0"/>
              </a:p>
            </p:txBody>
          </p:sp>
          <p:sp>
            <p:nvSpPr>
              <p:cNvPr id="24" name="Arc 23">
                <a:extLst>
                  <a:ext uri="{FF2B5EF4-FFF2-40B4-BE49-F238E27FC236}">
                    <a16:creationId xmlns:a16="http://schemas.microsoft.com/office/drawing/2014/main" id="{287BA8FD-F73A-2449-AE5A-5564E126A534}"/>
                  </a:ext>
                </a:extLst>
              </p:cNvPr>
              <p:cNvSpPr/>
              <p:nvPr/>
            </p:nvSpPr>
            <p:spPr>
              <a:xfrm>
                <a:off x="763793" y="3504304"/>
                <a:ext cx="1290917" cy="1290917"/>
              </a:xfrm>
              <a:prstGeom prst="arc">
                <a:avLst>
                  <a:gd name="adj1" fmla="val 1155560"/>
                  <a:gd name="adj2" fmla="val 9631480"/>
                </a:avLst>
              </a:prstGeom>
              <a:noFill/>
              <a:ln w="85725" cap="rnd">
                <a:solidFill>
                  <a:srgbClr val="16574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BG">
                  <a:solidFill>
                    <a:srgbClr val="16574C"/>
                  </a:solidFill>
                </a:endParaRPr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1D873731-C15F-2D4C-BB11-5768A4F5FCB7}"/>
                </a:ext>
              </a:extLst>
            </p:cNvPr>
            <p:cNvGrpSpPr/>
            <p:nvPr/>
          </p:nvGrpSpPr>
          <p:grpSpPr>
            <a:xfrm>
              <a:off x="8421863" y="1489307"/>
              <a:ext cx="2550275" cy="3759079"/>
              <a:chOff x="8421863" y="1489307"/>
              <a:chExt cx="2550275" cy="3759079"/>
            </a:xfrm>
          </p:grpSpPr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62E81EF-E218-4542-9EB0-3DC2D7EFB678}"/>
                  </a:ext>
                </a:extLst>
              </p:cNvPr>
              <p:cNvSpPr txBox="1"/>
              <p:nvPr/>
            </p:nvSpPr>
            <p:spPr>
              <a:xfrm>
                <a:off x="8660636" y="4350781"/>
                <a:ext cx="221047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b="1" dirty="0" err="1">
                    <a:solidFill>
                      <a:srgbClr val="16574C"/>
                    </a:solidFill>
                    <a:latin typeface="Red Hat Display" panose="02010503040201060303" pitchFamily="2" charset="77"/>
                    <a:ea typeface="Open Sans" pitchFamily="34" charset="0"/>
                    <a:cs typeface="Open Sans" pitchFamily="34" charset="0"/>
                  </a:rPr>
                  <a:t>Yordan</a:t>
                </a:r>
                <a:r>
                  <a:rPr lang="en-GB" b="1" dirty="0">
                    <a:solidFill>
                      <a:srgbClr val="16574C"/>
                    </a:solidFill>
                    <a:latin typeface="Red Hat Display" panose="02010503040201060303" pitchFamily="2" charset="77"/>
                    <a:ea typeface="Open Sans" pitchFamily="34" charset="0"/>
                    <a:cs typeface="Open Sans" pitchFamily="34" charset="0"/>
                  </a:rPr>
                  <a:t> Popov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E2E5B35-7154-DA49-B281-C0B0363B9C8B}"/>
                  </a:ext>
                </a:extLst>
              </p:cNvPr>
              <p:cNvSpPr txBox="1"/>
              <p:nvPr/>
            </p:nvSpPr>
            <p:spPr>
              <a:xfrm>
                <a:off x="9043762" y="4754405"/>
                <a:ext cx="1444222" cy="4939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ts val="1580"/>
                  </a:lnSpc>
                </a:pPr>
                <a:r>
                  <a:rPr lang="es-US" sz="1200" dirty="0">
                    <a:solidFill>
                      <a:srgbClr val="16574C"/>
                    </a:solidFill>
                    <a:latin typeface="Red Hat Display Light" panose="02010303040201060303" pitchFamily="2" charset="0"/>
                    <a:ea typeface="Red Hat Display Light" panose="02010303040201060303" pitchFamily="2" charset="0"/>
                    <a:cs typeface="Red Hat Display Light" panose="02010303040201060303" pitchFamily="2" charset="0"/>
                  </a:rPr>
                  <a:t>Security </a:t>
                </a:r>
                <a:r>
                  <a:rPr lang="es-US" sz="1200" dirty="0" err="1">
                    <a:solidFill>
                      <a:srgbClr val="16574C"/>
                    </a:solidFill>
                    <a:latin typeface="Red Hat Display Light" panose="02010303040201060303" pitchFamily="2" charset="0"/>
                    <a:ea typeface="Red Hat Display Light" panose="02010303040201060303" pitchFamily="2" charset="0"/>
                    <a:cs typeface="Red Hat Display Light" panose="02010303040201060303" pitchFamily="2" charset="0"/>
                  </a:rPr>
                  <a:t>Engineer</a:t>
                </a:r>
                <a:r>
                  <a:rPr lang="es-US" sz="1200" dirty="0">
                    <a:solidFill>
                      <a:srgbClr val="16574C"/>
                    </a:solidFill>
                    <a:latin typeface="Red Hat Display Light" panose="02010303040201060303" pitchFamily="2" charset="0"/>
                    <a:ea typeface="Red Hat Display Light" panose="02010303040201060303" pitchFamily="2" charset="0"/>
                    <a:cs typeface="Red Hat Display Light" panose="02010303040201060303" pitchFamily="2" charset="0"/>
                  </a:rPr>
                  <a:t> at </a:t>
                </a:r>
                <a:r>
                  <a:rPr lang="es-US" sz="1200" dirty="0" err="1">
                    <a:solidFill>
                      <a:srgbClr val="16574C"/>
                    </a:solidFill>
                    <a:latin typeface="Red Hat Display Light" panose="02010303040201060303" pitchFamily="2" charset="0"/>
                    <a:ea typeface="Red Hat Display Light" panose="02010303040201060303" pitchFamily="2" charset="0"/>
                    <a:cs typeface="Red Hat Display Light" panose="02010303040201060303" pitchFamily="2" charset="0"/>
                  </a:rPr>
                  <a:t>Scalefocus</a:t>
                </a:r>
                <a:endParaRPr lang="es-US" sz="1200" dirty="0">
                  <a:solidFill>
                    <a:srgbClr val="16574C"/>
                  </a:solidFill>
                  <a:latin typeface="Red Hat Display Light" panose="02010303040201060303" pitchFamily="2" charset="0"/>
                  <a:ea typeface="Red Hat Display Light" panose="02010303040201060303" pitchFamily="2" charset="0"/>
                  <a:cs typeface="Red Hat Display Light" panose="02010303040201060303" pitchFamily="2" charset="0"/>
                </a:endParaRPr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AEE5F70B-C3D2-0043-857C-8E1354EB3EB8}"/>
                  </a:ext>
                </a:extLst>
              </p:cNvPr>
              <p:cNvSpPr/>
              <p:nvPr/>
            </p:nvSpPr>
            <p:spPr>
              <a:xfrm>
                <a:off x="8421863" y="1489307"/>
                <a:ext cx="2550275" cy="2550275"/>
              </a:xfrm>
              <a:prstGeom prst="ellipse">
                <a:avLst/>
              </a:prstGeom>
              <a:solidFill>
                <a:srgbClr val="16574C">
                  <a:alpha val="9933"/>
                </a:srgbClr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BG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368466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62D73A95-F394-1E4E-89D5-2438FBB6AB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57A2B6DD-513C-4844-ACC9-0FC0F5B6716D}"/>
              </a:ext>
            </a:extLst>
          </p:cNvPr>
          <p:cNvSpPr txBox="1">
            <a:spLocks/>
          </p:cNvSpPr>
          <p:nvPr/>
        </p:nvSpPr>
        <p:spPr>
          <a:xfrm>
            <a:off x="838200" y="763774"/>
            <a:ext cx="4062413" cy="147936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chemeClr val="tx1"/>
                </a:solidFill>
                <a:latin typeface="Red Hat Display Black" panose="02010503040201060303" pitchFamily="2" charset="77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16574C"/>
                </a:solidFill>
              </a:rPr>
              <a:t>Ignorance is the root cause </a:t>
            </a:r>
            <a:r>
              <a:rPr lang="en-US" dirty="0">
                <a:solidFill>
                  <a:schemeClr val="bg1"/>
                </a:solidFill>
              </a:rPr>
              <a:t>of all difficulties</a:t>
            </a:r>
            <a:endParaRPr lang="en-BG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EB73801-D888-4243-82D4-D0026C4452CB}"/>
              </a:ext>
            </a:extLst>
          </p:cNvPr>
          <p:cNvSpPr txBox="1"/>
          <p:nvPr/>
        </p:nvSpPr>
        <p:spPr>
          <a:xfrm>
            <a:off x="841707" y="2578955"/>
            <a:ext cx="1201406" cy="33874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2550"/>
              </a:lnSpc>
              <a:spcAft>
                <a:spcPts val="1800"/>
              </a:spcAft>
              <a:buClr>
                <a:srgbClr val="16574C"/>
              </a:buClr>
              <a:tabLst>
                <a:tab pos="398463" algn="l"/>
                <a:tab pos="439738" algn="l"/>
                <a:tab pos="523875" algn="l"/>
              </a:tabLst>
            </a:pPr>
            <a:r>
              <a:rPr lang="en-GB" sz="2500" b="1" dirty="0">
                <a:solidFill>
                  <a:srgbClr val="16574C"/>
                </a:solidFill>
                <a:latin typeface="Red Hat Display Black" panose="02010503040201060303" pitchFamily="2" charset="77"/>
              </a:rPr>
              <a:t>Plato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F7492E6-ACA6-BB42-81FF-0DA9C05CAC1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512763"/>
            <a:ext cx="601004" cy="1211879"/>
          </a:xfrm>
          <a:prstGeom prst="rect">
            <a:avLst/>
          </a:prstGeom>
        </p:spPr>
      </p:pic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C79CC6C2-EFD5-5647-A31E-6E76EBFABF8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2433" y="5832853"/>
            <a:ext cx="714609" cy="365125"/>
          </a:xfrm>
        </p:spPr>
        <p:txBody>
          <a:bodyPr/>
          <a:lstStyle/>
          <a:p>
            <a:r>
              <a:rPr lang="en-BG" dirty="0">
                <a:solidFill>
                  <a:srgbClr val="16574C"/>
                </a:solidFill>
              </a:rPr>
              <a:t>0</a:t>
            </a:r>
            <a:fld id="{F02D9E56-A13B-5C41-BE0F-102DBCBBFCCC}" type="slidenum">
              <a:rPr lang="en-BG" smtClean="0">
                <a:solidFill>
                  <a:srgbClr val="16574C"/>
                </a:solidFill>
              </a:rPr>
              <a:pPr/>
              <a:t>3</a:t>
            </a:fld>
            <a:endParaRPr lang="en-BG" dirty="0">
              <a:solidFill>
                <a:srgbClr val="16574C"/>
              </a:solidFill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0E15E98-2863-C741-8E25-BF0B959C862A}"/>
              </a:ext>
            </a:extLst>
          </p:cNvPr>
          <p:cNvGrpSpPr/>
          <p:nvPr/>
        </p:nvGrpSpPr>
        <p:grpSpPr>
          <a:xfrm>
            <a:off x="406400" y="6226923"/>
            <a:ext cx="72647" cy="763217"/>
            <a:chOff x="406400" y="6197978"/>
            <a:chExt cx="72647" cy="763217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A8EE8EC5-18BE-7B41-BA91-8F4E1B95C839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442723" y="6270625"/>
              <a:ext cx="0" cy="690570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7B68444C-F6FC-E245-8DA3-73DFC8AF290E}"/>
                </a:ext>
              </a:extLst>
            </p:cNvPr>
            <p:cNvSpPr/>
            <p:nvPr userDrawn="1"/>
          </p:nvSpPr>
          <p:spPr>
            <a:xfrm>
              <a:off x="406400" y="6197978"/>
              <a:ext cx="72647" cy="7264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G"/>
            </a:p>
          </p:txBody>
        </p:sp>
      </p:grpSp>
    </p:spTree>
    <p:extLst>
      <p:ext uri="{BB962C8B-B14F-4D97-AF65-F5344CB8AC3E}">
        <p14:creationId xmlns:p14="http://schemas.microsoft.com/office/powerpoint/2010/main" val="826491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57A2B6DD-513C-4844-ACC9-0FC0F5B6716D}"/>
              </a:ext>
            </a:extLst>
          </p:cNvPr>
          <p:cNvSpPr txBox="1">
            <a:spLocks/>
          </p:cNvSpPr>
          <p:nvPr/>
        </p:nvSpPr>
        <p:spPr>
          <a:xfrm>
            <a:off x="838200" y="704365"/>
            <a:ext cx="5257800" cy="82867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chemeClr val="tx1"/>
                </a:solidFill>
                <a:latin typeface="Red Hat Display Black" panose="02010503040201060303" pitchFamily="2" charset="77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Adopt the</a:t>
            </a:r>
            <a:r>
              <a:rPr lang="en-US" dirty="0"/>
              <a:t> </a:t>
            </a:r>
            <a:r>
              <a:rPr lang="en-GB" dirty="0">
                <a:solidFill>
                  <a:srgbClr val="16574C"/>
                </a:solidFill>
              </a:rPr>
              <a:t>Principles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F7492E6-ACA6-BB42-81FF-0DA9C05CAC1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512763"/>
            <a:ext cx="601004" cy="1211879"/>
          </a:xfrm>
          <a:prstGeom prst="rect">
            <a:avLst/>
          </a:prstGeom>
        </p:spPr>
      </p:pic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C79CC6C2-EFD5-5647-A31E-6E76EBFABF8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2433" y="5832853"/>
            <a:ext cx="714609" cy="365125"/>
          </a:xfrm>
        </p:spPr>
        <p:txBody>
          <a:bodyPr/>
          <a:lstStyle/>
          <a:p>
            <a:r>
              <a:rPr lang="en-BG" dirty="0">
                <a:solidFill>
                  <a:srgbClr val="16574C"/>
                </a:solidFill>
              </a:rPr>
              <a:t>0</a:t>
            </a:r>
            <a:fld id="{F02D9E56-A13B-5C41-BE0F-102DBCBBFCCC}" type="slidenum">
              <a:rPr lang="en-BG" smtClean="0">
                <a:solidFill>
                  <a:srgbClr val="16574C"/>
                </a:solidFill>
              </a:rPr>
              <a:pPr/>
              <a:t>4</a:t>
            </a:fld>
            <a:endParaRPr lang="en-BG" dirty="0">
              <a:solidFill>
                <a:srgbClr val="16574C"/>
              </a:solidFill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99C24C41-01A1-BD48-9CB5-BB365D09347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73124" y="666206"/>
            <a:ext cx="5018875" cy="5397468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F29525DE-49A4-8A43-8827-145671028BA3}"/>
              </a:ext>
            </a:extLst>
          </p:cNvPr>
          <p:cNvGrpSpPr/>
          <p:nvPr/>
        </p:nvGrpSpPr>
        <p:grpSpPr>
          <a:xfrm>
            <a:off x="839788" y="2643663"/>
            <a:ext cx="2329644" cy="2188942"/>
            <a:chOff x="5734594" y="2549622"/>
            <a:chExt cx="1984587" cy="1864725"/>
          </a:xfrm>
        </p:grpSpPr>
        <p:sp>
          <p:nvSpPr>
            <p:cNvPr id="2" name="Rounded Rectangle 1">
              <a:extLst>
                <a:ext uri="{FF2B5EF4-FFF2-40B4-BE49-F238E27FC236}">
                  <a16:creationId xmlns:a16="http://schemas.microsoft.com/office/drawing/2014/main" id="{7D200C3B-1CB6-0D46-AC49-865CB79C381D}"/>
                </a:ext>
              </a:extLst>
            </p:cNvPr>
            <p:cNvSpPr/>
            <p:nvPr/>
          </p:nvSpPr>
          <p:spPr>
            <a:xfrm>
              <a:off x="5734594" y="2549622"/>
              <a:ext cx="1864725" cy="1864725"/>
            </a:xfrm>
            <a:prstGeom prst="roundRect">
              <a:avLst/>
            </a:prstGeom>
            <a:noFill/>
            <a:ln w="34925">
              <a:gradFill>
                <a:gsLst>
                  <a:gs pos="0">
                    <a:srgbClr val="70E6C3"/>
                  </a:gs>
                  <a:gs pos="100000">
                    <a:srgbClr val="16574C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G"/>
            </a:p>
          </p:txBody>
        </p:sp>
        <p:sp>
          <p:nvSpPr>
            <p:cNvPr id="4" name="Triangle 3">
              <a:extLst>
                <a:ext uri="{FF2B5EF4-FFF2-40B4-BE49-F238E27FC236}">
                  <a16:creationId xmlns:a16="http://schemas.microsoft.com/office/drawing/2014/main" id="{0C7F41A1-765E-924F-85A1-EB6064312742}"/>
                </a:ext>
              </a:extLst>
            </p:cNvPr>
            <p:cNvSpPr/>
            <p:nvPr/>
          </p:nvSpPr>
          <p:spPr>
            <a:xfrm>
              <a:off x="6015027" y="2915851"/>
              <a:ext cx="1303860" cy="1124016"/>
            </a:xfrm>
            <a:prstGeom prst="triangle">
              <a:avLst/>
            </a:prstGeom>
            <a:noFill/>
            <a:ln w="34925">
              <a:gradFill>
                <a:gsLst>
                  <a:gs pos="0">
                    <a:srgbClr val="70E6C3"/>
                  </a:gs>
                  <a:gs pos="100000">
                    <a:srgbClr val="16574C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G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5905DEE-6EC4-A548-863D-14BDEEAD5D45}"/>
                </a:ext>
              </a:extLst>
            </p:cNvPr>
            <p:cNvSpPr txBox="1"/>
            <p:nvPr/>
          </p:nvSpPr>
          <p:spPr>
            <a:xfrm>
              <a:off x="5734594" y="2590107"/>
              <a:ext cx="1984587" cy="2666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880"/>
                </a:lnSpc>
              </a:pPr>
              <a:r>
                <a:rPr lang="es-US" sz="1400" spc="-30" dirty="0" err="1">
                  <a:solidFill>
                    <a:srgbClr val="16574C"/>
                  </a:solidFill>
                  <a:latin typeface="Red Hat Display Light" panose="02010303040201060303" pitchFamily="2" charset="0"/>
                  <a:ea typeface="Red Hat Display Light" panose="02010303040201060303" pitchFamily="2" charset="0"/>
                  <a:cs typeface="Red Hat Display Light" panose="02010303040201060303" pitchFamily="2" charset="0"/>
                </a:rPr>
                <a:t>Functionality</a:t>
              </a:r>
              <a:endParaRPr lang="en-IN" sz="1400" spc="-30" dirty="0">
                <a:solidFill>
                  <a:srgbClr val="16574C"/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83FF0E8-3BD0-2F42-8976-561BD9229429}"/>
                </a:ext>
              </a:extLst>
            </p:cNvPr>
            <p:cNvSpPr txBox="1"/>
            <p:nvPr/>
          </p:nvSpPr>
          <p:spPr>
            <a:xfrm>
              <a:off x="5760721" y="4085531"/>
              <a:ext cx="822960" cy="2666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880"/>
                </a:lnSpc>
              </a:pPr>
              <a:r>
                <a:rPr lang="es-US" sz="1400" spc="-30" dirty="0">
                  <a:solidFill>
                    <a:srgbClr val="16574C"/>
                  </a:solidFill>
                  <a:latin typeface="Red Hat Display Light" panose="02010303040201060303" pitchFamily="2" charset="0"/>
                  <a:ea typeface="Red Hat Display Light" panose="02010303040201060303" pitchFamily="2" charset="0"/>
                  <a:cs typeface="Red Hat Display Light" panose="02010303040201060303" pitchFamily="2" charset="0"/>
                </a:rPr>
                <a:t>Security</a:t>
              </a:r>
              <a:endParaRPr lang="en-IN" sz="1400" spc="-30" dirty="0">
                <a:solidFill>
                  <a:srgbClr val="16574C"/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4C45918-6523-7447-8989-EA4E80F4191A}"/>
                </a:ext>
              </a:extLst>
            </p:cNvPr>
            <p:cNvSpPr txBox="1"/>
            <p:nvPr/>
          </p:nvSpPr>
          <p:spPr>
            <a:xfrm>
              <a:off x="6727372" y="4085531"/>
              <a:ext cx="822960" cy="2666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880"/>
                </a:lnSpc>
              </a:pPr>
              <a:r>
                <a:rPr lang="es-US" sz="1400" spc="-30" dirty="0" err="1">
                  <a:solidFill>
                    <a:srgbClr val="16574C"/>
                  </a:solidFill>
                  <a:latin typeface="Red Hat Display Light" panose="02010303040201060303" pitchFamily="2" charset="0"/>
                  <a:ea typeface="Red Hat Display Light" panose="02010303040201060303" pitchFamily="2" charset="0"/>
                  <a:cs typeface="Red Hat Display Light" panose="02010303040201060303" pitchFamily="2" charset="0"/>
                </a:rPr>
                <a:t>Usability</a:t>
              </a:r>
              <a:endParaRPr lang="en-IN" sz="1400" spc="-30" dirty="0">
                <a:solidFill>
                  <a:srgbClr val="16574C"/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0915536E-3B82-4349-97B6-8F7117832B82}"/>
              </a:ext>
            </a:extLst>
          </p:cNvPr>
          <p:cNvSpPr txBox="1"/>
          <p:nvPr/>
        </p:nvSpPr>
        <p:spPr>
          <a:xfrm>
            <a:off x="3503613" y="2565135"/>
            <a:ext cx="3423216" cy="26369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2080"/>
              </a:lnSpc>
              <a:spcAft>
                <a:spcPts val="3000"/>
              </a:spcAft>
              <a:buClr>
                <a:srgbClr val="16574C"/>
              </a:buClr>
              <a:tabLst>
                <a:tab pos="398463" algn="l"/>
                <a:tab pos="439738" algn="l"/>
                <a:tab pos="523875" algn="l"/>
              </a:tabLst>
            </a:pPr>
            <a:r>
              <a:rPr lang="en-GB" b="1" dirty="0">
                <a:solidFill>
                  <a:srgbClr val="16574C"/>
                </a:solidFill>
                <a:latin typeface="Red Hat Display Black" panose="02010503040201060303" pitchFamily="2" charset="77"/>
              </a:rPr>
              <a:t>Principle 1:</a:t>
            </a:r>
            <a:br>
              <a:rPr lang="en-GB" sz="1900" b="1" dirty="0">
                <a:solidFill>
                  <a:srgbClr val="3389FB"/>
                </a:solidFill>
                <a:latin typeface="Red Hat Display Black" panose="02010503040201060303" pitchFamily="2" charset="77"/>
              </a:rPr>
            </a:br>
            <a:r>
              <a:rPr lang="en-GB" sz="1400" dirty="0">
                <a:solidFill>
                  <a:schemeClr val="bg2">
                    <a:lumMod val="25000"/>
                  </a:schemeClr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Security Is Everyone’s Responsibility </a:t>
            </a:r>
          </a:p>
          <a:p>
            <a:pPr>
              <a:lnSpc>
                <a:spcPts val="2080"/>
              </a:lnSpc>
              <a:spcAft>
                <a:spcPts val="3000"/>
              </a:spcAft>
              <a:buClr>
                <a:srgbClr val="16574C"/>
              </a:buClr>
              <a:tabLst>
                <a:tab pos="398463" algn="l"/>
                <a:tab pos="439738" algn="l"/>
                <a:tab pos="523875" algn="l"/>
              </a:tabLst>
            </a:pPr>
            <a:r>
              <a:rPr lang="en-GB" b="1" dirty="0">
                <a:solidFill>
                  <a:srgbClr val="16574C"/>
                </a:solidFill>
                <a:latin typeface="Red Hat Display Black" panose="02010503040201060303" pitchFamily="2" charset="77"/>
              </a:rPr>
              <a:t>Principle 2:</a:t>
            </a:r>
            <a:br>
              <a:rPr lang="en-GB" dirty="0">
                <a:latin typeface="Red Hat Display" panose="02010503040201060303" pitchFamily="2" charset="77"/>
              </a:rPr>
            </a:br>
            <a:r>
              <a:rPr lang="en-GB" sz="1400" dirty="0">
                <a:solidFill>
                  <a:schemeClr val="bg2">
                    <a:lumMod val="25000"/>
                  </a:schemeClr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Prevention is the key to avoiding problems</a:t>
            </a:r>
          </a:p>
          <a:p>
            <a:pPr>
              <a:lnSpc>
                <a:spcPts val="2080"/>
              </a:lnSpc>
              <a:spcAft>
                <a:spcPts val="3000"/>
              </a:spcAft>
              <a:buClr>
                <a:srgbClr val="16574C"/>
              </a:buClr>
              <a:tabLst>
                <a:tab pos="398463" algn="l"/>
                <a:tab pos="439738" algn="l"/>
                <a:tab pos="523875" algn="l"/>
              </a:tabLst>
            </a:pPr>
            <a:r>
              <a:rPr lang="en-GB" b="1" dirty="0">
                <a:solidFill>
                  <a:srgbClr val="16574C"/>
                </a:solidFill>
                <a:latin typeface="Red Hat Display Black" panose="02010503040201060303" pitchFamily="2" charset="77"/>
              </a:rPr>
              <a:t>Principle 3:</a:t>
            </a:r>
            <a:br>
              <a:rPr lang="en-GB" sz="1900" dirty="0">
                <a:latin typeface="Red Hat Display" panose="02010503040201060303" pitchFamily="2" charset="77"/>
              </a:rPr>
            </a:br>
            <a:r>
              <a:rPr lang="en-GB" sz="1400" dirty="0">
                <a:solidFill>
                  <a:schemeClr val="bg2">
                    <a:lumMod val="25000"/>
                  </a:schemeClr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There will never </a:t>
            </a:r>
            <a:br>
              <a:rPr lang="en-GB" sz="1400" dirty="0">
                <a:solidFill>
                  <a:schemeClr val="bg2">
                    <a:lumMod val="25000"/>
                  </a:schemeClr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</a:br>
            <a:r>
              <a:rPr lang="en-GB" sz="1400" dirty="0">
                <a:solidFill>
                  <a:schemeClr val="bg2">
                    <a:lumMod val="25000"/>
                  </a:schemeClr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be 100% security guarantee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E474413-C908-8845-9E00-C46D2F5DD99A}"/>
              </a:ext>
            </a:extLst>
          </p:cNvPr>
          <p:cNvSpPr/>
          <p:nvPr/>
        </p:nvSpPr>
        <p:spPr>
          <a:xfrm>
            <a:off x="7391400" y="0"/>
            <a:ext cx="4800599" cy="6857999"/>
          </a:xfrm>
          <a:prstGeom prst="rect">
            <a:avLst/>
          </a:prstGeom>
          <a:solidFill>
            <a:srgbClr val="16574C">
              <a:alpha val="1351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G"/>
          </a:p>
        </p:txBody>
      </p:sp>
    </p:spTree>
    <p:extLst>
      <p:ext uri="{BB962C8B-B14F-4D97-AF65-F5344CB8AC3E}">
        <p14:creationId xmlns:p14="http://schemas.microsoft.com/office/powerpoint/2010/main" val="3214658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57A2B6DD-513C-4844-ACC9-0FC0F5B6716D}"/>
              </a:ext>
            </a:extLst>
          </p:cNvPr>
          <p:cNvSpPr txBox="1">
            <a:spLocks/>
          </p:cNvSpPr>
          <p:nvPr/>
        </p:nvSpPr>
        <p:spPr>
          <a:xfrm>
            <a:off x="1535442" y="733717"/>
            <a:ext cx="9084604" cy="60921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chemeClr val="tx1"/>
                </a:solidFill>
                <a:latin typeface="Red Hat Display Black" panose="02010503040201060303" pitchFamily="2" charset="77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Software Development </a:t>
            </a:r>
            <a:r>
              <a:rPr lang="en-GB" dirty="0">
                <a:solidFill>
                  <a:srgbClr val="16574C"/>
                </a:solidFill>
              </a:rPr>
              <a:t>Life Cycle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F7492E6-ACA6-BB42-81FF-0DA9C05CAC1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5795498" y="-312047"/>
            <a:ext cx="601004" cy="1211879"/>
          </a:xfrm>
          <a:prstGeom prst="rect">
            <a:avLst/>
          </a:prstGeom>
        </p:spPr>
      </p:pic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C79CC6C2-EFD5-5647-A31E-6E76EBFABF8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2433" y="5832853"/>
            <a:ext cx="714609" cy="365125"/>
          </a:xfrm>
        </p:spPr>
        <p:txBody>
          <a:bodyPr/>
          <a:lstStyle/>
          <a:p>
            <a:r>
              <a:rPr lang="en-BG" dirty="0">
                <a:solidFill>
                  <a:srgbClr val="16574C"/>
                </a:solidFill>
              </a:rPr>
              <a:t>0</a:t>
            </a:r>
            <a:fld id="{F02D9E56-A13B-5C41-BE0F-102DBCBBFCCC}" type="slidenum">
              <a:rPr lang="en-BG" smtClean="0">
                <a:solidFill>
                  <a:srgbClr val="16574C"/>
                </a:solidFill>
              </a:rPr>
              <a:pPr/>
              <a:t>5</a:t>
            </a:fld>
            <a:endParaRPr lang="en-BG" dirty="0">
              <a:solidFill>
                <a:srgbClr val="16574C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3C99B28-41F5-144A-9A04-084BC29F3314}"/>
              </a:ext>
            </a:extLst>
          </p:cNvPr>
          <p:cNvSpPr/>
          <p:nvPr/>
        </p:nvSpPr>
        <p:spPr>
          <a:xfrm>
            <a:off x="9510336" y="1924194"/>
            <a:ext cx="2094780" cy="6567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4150" indent="-184150">
              <a:lnSpc>
                <a:spcPts val="1500"/>
              </a:lnSpc>
              <a:buClr>
                <a:srgbClr val="70E6C3"/>
              </a:buClr>
              <a:buFont typeface="Wingdings" pitchFamily="2" charset="2"/>
              <a:buChar char="§"/>
            </a:pPr>
            <a:r>
              <a:rPr lang="en-US" sz="1000" dirty="0">
                <a:solidFill>
                  <a:schemeClr val="bg2">
                    <a:lumMod val="25000"/>
                  </a:schemeClr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Security Requirements</a:t>
            </a:r>
          </a:p>
          <a:p>
            <a:pPr marL="184150" indent="-184150">
              <a:lnSpc>
                <a:spcPts val="1500"/>
              </a:lnSpc>
              <a:buClr>
                <a:srgbClr val="70E6C3"/>
              </a:buClr>
              <a:buFont typeface="Wingdings" pitchFamily="2" charset="2"/>
              <a:buChar char="§"/>
            </a:pPr>
            <a:r>
              <a:rPr lang="en-US" sz="1000" dirty="0">
                <a:solidFill>
                  <a:schemeClr val="bg2">
                    <a:lumMod val="25000"/>
                  </a:schemeClr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Assurance Methodologies</a:t>
            </a:r>
          </a:p>
          <a:p>
            <a:pPr marL="184150" indent="-184150">
              <a:lnSpc>
                <a:spcPts val="1500"/>
              </a:lnSpc>
              <a:buClr>
                <a:srgbClr val="70E6C3"/>
              </a:buClr>
              <a:buFont typeface="Wingdings" pitchFamily="2" charset="2"/>
              <a:buChar char="§"/>
            </a:pPr>
            <a:r>
              <a:rPr lang="en-US" sz="1000" dirty="0">
                <a:solidFill>
                  <a:schemeClr val="bg2">
                    <a:lumMod val="25000"/>
                  </a:schemeClr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Standards &amp; Frameworks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A401F8A-B23E-E54A-B649-F0C0244B267D}"/>
              </a:ext>
            </a:extLst>
          </p:cNvPr>
          <p:cNvSpPr/>
          <p:nvPr/>
        </p:nvSpPr>
        <p:spPr>
          <a:xfrm>
            <a:off x="9510335" y="3604792"/>
            <a:ext cx="2094782" cy="6567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4150" lvl="0" indent="-184150">
              <a:lnSpc>
                <a:spcPts val="1500"/>
              </a:lnSpc>
              <a:buClr>
                <a:srgbClr val="16574C"/>
              </a:buClr>
              <a:buFont typeface="Wingdings" pitchFamily="2" charset="2"/>
              <a:buChar char="§"/>
            </a:pPr>
            <a:r>
              <a:rPr lang="en-US" sz="1000" dirty="0">
                <a:solidFill>
                  <a:schemeClr val="bg2">
                    <a:lumMod val="25000"/>
                  </a:schemeClr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Risk Analysis</a:t>
            </a:r>
          </a:p>
          <a:p>
            <a:pPr marL="184150" lvl="0" indent="-184150">
              <a:lnSpc>
                <a:spcPts val="1500"/>
              </a:lnSpc>
              <a:buClr>
                <a:srgbClr val="16574C"/>
              </a:buClr>
              <a:buFont typeface="Wingdings" pitchFamily="2" charset="2"/>
              <a:buChar char="§"/>
            </a:pPr>
            <a:r>
              <a:rPr lang="en-US" sz="1000" dirty="0">
                <a:solidFill>
                  <a:schemeClr val="bg2">
                    <a:lumMod val="25000"/>
                  </a:schemeClr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Building Checklists</a:t>
            </a:r>
          </a:p>
          <a:p>
            <a:pPr marL="184150" lvl="0" indent="-184150">
              <a:lnSpc>
                <a:spcPts val="1500"/>
              </a:lnSpc>
              <a:buClr>
                <a:srgbClr val="16574C"/>
              </a:buClr>
              <a:buFont typeface="Wingdings" pitchFamily="2" charset="2"/>
              <a:buChar char="§"/>
            </a:pPr>
            <a:r>
              <a:rPr lang="en-US" sz="1000" dirty="0">
                <a:solidFill>
                  <a:schemeClr val="bg2">
                    <a:lumMod val="25000"/>
                  </a:schemeClr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Security Baseline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171D72B-96DE-5845-9B06-EDA3745D4099}"/>
              </a:ext>
            </a:extLst>
          </p:cNvPr>
          <p:cNvSpPr/>
          <p:nvPr/>
        </p:nvSpPr>
        <p:spPr>
          <a:xfrm>
            <a:off x="7474930" y="5159362"/>
            <a:ext cx="2692496" cy="10415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lvl="0" indent="-171450" defTabSz="457200">
              <a:lnSpc>
                <a:spcPts val="1500"/>
              </a:lnSpc>
              <a:buClr>
                <a:srgbClr val="70E6C3"/>
              </a:buClr>
              <a:buFont typeface="Wingdings" pitchFamily="2" charset="2"/>
              <a:buChar char="§"/>
              <a:defRPr/>
            </a:pPr>
            <a:r>
              <a:rPr lang="en-US" sz="1000" dirty="0">
                <a:solidFill>
                  <a:schemeClr val="bg2">
                    <a:lumMod val="25000"/>
                  </a:schemeClr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Secure Design Principles</a:t>
            </a:r>
          </a:p>
          <a:p>
            <a:pPr marL="171450" lvl="0" indent="-171450" defTabSz="457200">
              <a:lnSpc>
                <a:spcPts val="1500"/>
              </a:lnSpc>
              <a:buClr>
                <a:srgbClr val="70E6C3"/>
              </a:buClr>
              <a:buFont typeface="Wingdings" pitchFamily="2" charset="2"/>
              <a:buChar char="§"/>
              <a:defRPr/>
            </a:pPr>
            <a:r>
              <a:rPr lang="en-US" sz="1000" dirty="0">
                <a:solidFill>
                  <a:schemeClr val="bg2">
                    <a:lumMod val="25000"/>
                  </a:schemeClr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Security Controls</a:t>
            </a:r>
          </a:p>
          <a:p>
            <a:pPr marL="171450" indent="-171450" defTabSz="457200">
              <a:lnSpc>
                <a:spcPts val="1500"/>
              </a:lnSpc>
              <a:buClr>
                <a:srgbClr val="70E6C3"/>
              </a:buClr>
              <a:buFont typeface="Wingdings" pitchFamily="2" charset="2"/>
              <a:buChar char="§"/>
              <a:defRPr/>
            </a:pPr>
            <a:r>
              <a:rPr lang="en-US" sz="1000" dirty="0">
                <a:solidFill>
                  <a:schemeClr val="bg2">
                    <a:lumMod val="25000"/>
                  </a:schemeClr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Threat Monitoring </a:t>
            </a:r>
          </a:p>
          <a:p>
            <a:pPr marL="171450" lvl="0" indent="-171450" defTabSz="457200">
              <a:lnSpc>
                <a:spcPts val="1500"/>
              </a:lnSpc>
              <a:buClr>
                <a:srgbClr val="70E6C3"/>
              </a:buClr>
              <a:buFont typeface="Wingdings" pitchFamily="2" charset="2"/>
              <a:buChar char="§"/>
              <a:defRPr/>
            </a:pPr>
            <a:r>
              <a:rPr lang="en-US" sz="1000" dirty="0">
                <a:solidFill>
                  <a:schemeClr val="bg2">
                    <a:lumMod val="25000"/>
                  </a:schemeClr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Policies and Procedures Enablement</a:t>
            </a:r>
          </a:p>
          <a:p>
            <a:pPr marL="171450" lvl="0" indent="-171450" defTabSz="457200">
              <a:lnSpc>
                <a:spcPts val="1500"/>
              </a:lnSpc>
              <a:buClr>
                <a:srgbClr val="70E6C3"/>
              </a:buClr>
              <a:buFont typeface="Wingdings" pitchFamily="2" charset="2"/>
              <a:buChar char="§"/>
              <a:defRPr/>
            </a:pPr>
            <a:r>
              <a:rPr lang="en-US" sz="1000" dirty="0">
                <a:solidFill>
                  <a:schemeClr val="bg2">
                    <a:lumMod val="25000"/>
                  </a:schemeClr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Access Control Lists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A737E2D-E8CC-2745-AB68-6A17CE3156AF}"/>
              </a:ext>
            </a:extLst>
          </p:cNvPr>
          <p:cNvSpPr/>
          <p:nvPr/>
        </p:nvSpPr>
        <p:spPr>
          <a:xfrm>
            <a:off x="2670367" y="5159362"/>
            <a:ext cx="3017954" cy="1051698"/>
          </a:xfrm>
          <a:prstGeom prst="rect">
            <a:avLst/>
          </a:prstGeom>
        </p:spPr>
        <p:txBody>
          <a:bodyPr wrap="square" numCol="2">
            <a:spAutoFit/>
          </a:bodyPr>
          <a:lstStyle/>
          <a:p>
            <a:pPr marL="171450" lvl="0" indent="-171450" defTabSz="457200">
              <a:lnSpc>
                <a:spcPts val="1500"/>
              </a:lnSpc>
              <a:buClr>
                <a:srgbClr val="16574C"/>
              </a:buClr>
              <a:buFont typeface="Wingdings" pitchFamily="2" charset="2"/>
              <a:buChar char="§"/>
              <a:defRPr/>
            </a:pPr>
            <a:r>
              <a:rPr lang="en-US" sz="1000" dirty="0">
                <a:solidFill>
                  <a:schemeClr val="bg2">
                    <a:lumMod val="25000"/>
                  </a:schemeClr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Security Coding Practices</a:t>
            </a:r>
          </a:p>
          <a:p>
            <a:pPr marL="171450" indent="-171450" defTabSz="457200">
              <a:lnSpc>
                <a:spcPts val="1500"/>
              </a:lnSpc>
              <a:buClr>
                <a:srgbClr val="16574C"/>
              </a:buClr>
              <a:buFont typeface="Wingdings" pitchFamily="2" charset="2"/>
              <a:buChar char="§"/>
              <a:defRPr/>
            </a:pPr>
            <a:r>
              <a:rPr lang="en-US" sz="1000" dirty="0">
                <a:solidFill>
                  <a:schemeClr val="bg2">
                    <a:lumMod val="25000"/>
                  </a:schemeClr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SCA SAST &amp; DAST </a:t>
            </a:r>
          </a:p>
          <a:p>
            <a:pPr marL="171450" lvl="0" indent="-171450" defTabSz="457200">
              <a:lnSpc>
                <a:spcPts val="1500"/>
              </a:lnSpc>
              <a:buClr>
                <a:srgbClr val="16574C"/>
              </a:buClr>
              <a:buFont typeface="Wingdings" pitchFamily="2" charset="2"/>
              <a:buChar char="§"/>
              <a:defRPr/>
            </a:pPr>
            <a:r>
              <a:rPr lang="en-US" sz="1000" dirty="0">
                <a:solidFill>
                  <a:schemeClr val="bg2">
                    <a:lumMod val="25000"/>
                  </a:schemeClr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OSS License Compliance</a:t>
            </a:r>
          </a:p>
          <a:p>
            <a:pPr marL="171450" lvl="0" indent="-171450" defTabSz="457200">
              <a:lnSpc>
                <a:spcPts val="1500"/>
              </a:lnSpc>
              <a:buClr>
                <a:srgbClr val="16574C"/>
              </a:buClr>
              <a:buFont typeface="Wingdings" pitchFamily="2" charset="2"/>
              <a:buChar char="§"/>
              <a:defRPr/>
            </a:pPr>
            <a:r>
              <a:rPr lang="en-US" sz="1000" dirty="0">
                <a:solidFill>
                  <a:schemeClr val="bg2">
                    <a:lumMod val="25000"/>
                  </a:schemeClr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Secure Code Reviews &amp; Training</a:t>
            </a:r>
          </a:p>
          <a:p>
            <a:pPr marL="171450" lvl="0" indent="-171450" defTabSz="457200">
              <a:lnSpc>
                <a:spcPts val="1500"/>
              </a:lnSpc>
              <a:buClr>
                <a:srgbClr val="16574C"/>
              </a:buClr>
              <a:buFont typeface="Wingdings" pitchFamily="2" charset="2"/>
              <a:buChar char="§"/>
              <a:defRPr/>
            </a:pPr>
            <a:r>
              <a:rPr lang="en-US" sz="1000" dirty="0" err="1">
                <a:solidFill>
                  <a:schemeClr val="bg2">
                    <a:lumMod val="25000"/>
                  </a:schemeClr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DevSec</a:t>
            </a:r>
            <a:r>
              <a:rPr lang="en-US" sz="1000" dirty="0">
                <a:solidFill>
                  <a:schemeClr val="bg2">
                    <a:lumMod val="25000"/>
                  </a:schemeClr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 Ops</a:t>
            </a:r>
          </a:p>
          <a:p>
            <a:pPr marL="171450" lvl="0" indent="-171450" defTabSz="457200">
              <a:lnSpc>
                <a:spcPts val="1500"/>
              </a:lnSpc>
              <a:buClr>
                <a:srgbClr val="16574C"/>
              </a:buClr>
              <a:buFont typeface="Wingdings" pitchFamily="2" charset="2"/>
              <a:buChar char="§"/>
              <a:defRPr/>
            </a:pPr>
            <a:r>
              <a:rPr lang="en-US" sz="1000" dirty="0">
                <a:solidFill>
                  <a:schemeClr val="bg2">
                    <a:lumMod val="25000"/>
                  </a:schemeClr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Security Hardening</a:t>
            </a:r>
          </a:p>
          <a:p>
            <a:pPr marL="171450" lvl="0" indent="-171450" defTabSz="457200">
              <a:lnSpc>
                <a:spcPts val="1500"/>
              </a:lnSpc>
              <a:buClr>
                <a:srgbClr val="16574C"/>
              </a:buClr>
              <a:buFont typeface="Wingdings" pitchFamily="2" charset="2"/>
              <a:buChar char="§"/>
              <a:defRPr/>
            </a:pPr>
            <a:r>
              <a:rPr lang="en-US" sz="1000" dirty="0">
                <a:solidFill>
                  <a:schemeClr val="bg2">
                    <a:lumMod val="25000"/>
                  </a:schemeClr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Secrets Management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AC570F2-3A0C-2943-B784-6FB2EE6ADE2A}"/>
              </a:ext>
            </a:extLst>
          </p:cNvPr>
          <p:cNvSpPr/>
          <p:nvPr/>
        </p:nvSpPr>
        <p:spPr>
          <a:xfrm>
            <a:off x="738642" y="3604792"/>
            <a:ext cx="2096540" cy="6567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4150" indent="-184150">
              <a:lnSpc>
                <a:spcPts val="1500"/>
              </a:lnSpc>
              <a:buClr>
                <a:srgbClr val="70E6C3"/>
              </a:buClr>
              <a:buFont typeface="Wingdings" pitchFamily="2" charset="2"/>
              <a:buChar char="§"/>
            </a:pPr>
            <a:r>
              <a:rPr lang="en-US" sz="1000" dirty="0">
                <a:solidFill>
                  <a:schemeClr val="bg2">
                    <a:lumMod val="25000"/>
                  </a:schemeClr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Security Testing </a:t>
            </a:r>
          </a:p>
          <a:p>
            <a:pPr marL="184150" indent="-184150">
              <a:lnSpc>
                <a:spcPts val="1500"/>
              </a:lnSpc>
              <a:buClr>
                <a:srgbClr val="70E6C3"/>
              </a:buClr>
              <a:buFont typeface="Wingdings" pitchFamily="2" charset="2"/>
              <a:buChar char="§"/>
            </a:pPr>
            <a:r>
              <a:rPr lang="en-US" sz="1000" dirty="0">
                <a:solidFill>
                  <a:schemeClr val="bg2">
                    <a:lumMod val="25000"/>
                  </a:schemeClr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Review &amp; Response Process</a:t>
            </a:r>
          </a:p>
          <a:p>
            <a:pPr marL="184150" indent="-184150">
              <a:lnSpc>
                <a:spcPts val="1500"/>
              </a:lnSpc>
              <a:buClr>
                <a:srgbClr val="70E6C3"/>
              </a:buClr>
              <a:buFont typeface="Wingdings" pitchFamily="2" charset="2"/>
              <a:buChar char="§"/>
            </a:pPr>
            <a:r>
              <a:rPr lang="en-US" sz="1000" dirty="0">
                <a:solidFill>
                  <a:schemeClr val="bg2">
                    <a:lumMod val="25000"/>
                  </a:schemeClr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Security Bug Handling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DA0BCE7-5C3B-C448-9CE1-9A5E37B96882}"/>
              </a:ext>
            </a:extLst>
          </p:cNvPr>
          <p:cNvSpPr/>
          <p:nvPr/>
        </p:nvSpPr>
        <p:spPr>
          <a:xfrm>
            <a:off x="738641" y="1924194"/>
            <a:ext cx="2939143" cy="8491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4150" lvl="0" indent="-184150">
              <a:lnSpc>
                <a:spcPts val="1500"/>
              </a:lnSpc>
              <a:buClr>
                <a:srgbClr val="16574C"/>
              </a:buClr>
              <a:buFont typeface="Wingdings" pitchFamily="2" charset="2"/>
              <a:buChar char="§"/>
            </a:pPr>
            <a:r>
              <a:rPr lang="en-US" sz="1000" dirty="0">
                <a:solidFill>
                  <a:schemeClr val="bg2">
                    <a:lumMod val="25000"/>
                  </a:schemeClr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Patch Management</a:t>
            </a:r>
            <a:endParaRPr lang="bg-BG" sz="1000" dirty="0">
              <a:solidFill>
                <a:schemeClr val="bg2">
                  <a:lumMod val="25000"/>
                </a:schemeClr>
              </a:solidFill>
              <a:latin typeface="Open Sans Light" panose="020B0306030504020204" pitchFamily="34" charset="0"/>
              <a:ea typeface="Red Hat Display Light" panose="02010303040201060303" pitchFamily="2" charset="0"/>
              <a:cs typeface="Red Hat Display Light" panose="02010303040201060303" pitchFamily="2" charset="0"/>
            </a:endParaRPr>
          </a:p>
          <a:p>
            <a:pPr marL="184150" lvl="0" indent="-184150">
              <a:lnSpc>
                <a:spcPts val="1500"/>
              </a:lnSpc>
              <a:buClr>
                <a:srgbClr val="16574C"/>
              </a:buClr>
              <a:buFont typeface="Wingdings" pitchFamily="2" charset="2"/>
              <a:buChar char="§"/>
            </a:pPr>
            <a:r>
              <a:rPr lang="en-US" sz="1000" dirty="0">
                <a:solidFill>
                  <a:schemeClr val="bg2">
                    <a:lumMod val="25000"/>
                  </a:schemeClr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Third-Party Library Upgrades</a:t>
            </a:r>
            <a:endParaRPr lang="bg-BG" sz="1000" dirty="0">
              <a:solidFill>
                <a:schemeClr val="bg2">
                  <a:lumMod val="25000"/>
                </a:schemeClr>
              </a:solidFill>
              <a:latin typeface="Open Sans Light"/>
              <a:ea typeface="Red Hat Display Light" panose="02010303040201060303" pitchFamily="2" charset="0"/>
              <a:cs typeface="Red Hat Display Light" panose="02010303040201060303" pitchFamily="2" charset="0"/>
            </a:endParaRPr>
          </a:p>
          <a:p>
            <a:pPr marL="184150" lvl="0" indent="-184150">
              <a:lnSpc>
                <a:spcPts val="1500"/>
              </a:lnSpc>
              <a:buClr>
                <a:srgbClr val="16574C"/>
              </a:buClr>
              <a:buFont typeface="Wingdings" pitchFamily="2" charset="2"/>
              <a:buChar char="§"/>
            </a:pPr>
            <a:r>
              <a:rPr lang="en-US" sz="1000" dirty="0">
                <a:solidFill>
                  <a:schemeClr val="bg2">
                    <a:lumMod val="25000"/>
                  </a:schemeClr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Policy &amp; Document Maintenance</a:t>
            </a:r>
            <a:endParaRPr lang="bg-BG" sz="1000" dirty="0">
              <a:solidFill>
                <a:schemeClr val="bg2">
                  <a:lumMod val="25000"/>
                </a:schemeClr>
              </a:solidFill>
              <a:latin typeface="Open Sans Light"/>
              <a:ea typeface="Red Hat Display Light" panose="02010303040201060303" pitchFamily="2" charset="0"/>
              <a:cs typeface="Red Hat Display Light" panose="02010303040201060303" pitchFamily="2" charset="0"/>
            </a:endParaRPr>
          </a:p>
          <a:p>
            <a:pPr marL="184150" lvl="0" indent="-184150">
              <a:lnSpc>
                <a:spcPts val="1500"/>
              </a:lnSpc>
              <a:buClr>
                <a:srgbClr val="16574C"/>
              </a:buClr>
              <a:buFont typeface="Wingdings" pitchFamily="2" charset="2"/>
              <a:buChar char="§"/>
            </a:pPr>
            <a:r>
              <a:rPr lang="en-US" sz="1000" dirty="0">
                <a:solidFill>
                  <a:schemeClr val="bg2">
                    <a:lumMod val="25000"/>
                  </a:schemeClr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Continues Assessment &amp; Monitoring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88CFF8D0-206E-8B42-80F7-165379B9694E}"/>
              </a:ext>
            </a:extLst>
          </p:cNvPr>
          <p:cNvGrpSpPr/>
          <p:nvPr/>
        </p:nvGrpSpPr>
        <p:grpSpPr>
          <a:xfrm>
            <a:off x="2822524" y="1316190"/>
            <a:ext cx="6505467" cy="3688447"/>
            <a:chOff x="2822524" y="1249284"/>
            <a:chExt cx="6505467" cy="3688447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6646053-3485-E34F-BAE2-ED5287165F4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610150" y="1249284"/>
              <a:ext cx="4997534" cy="3531511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66DFB91-6EDB-8A45-A2C0-8C09F254D2C5}"/>
                </a:ext>
              </a:extLst>
            </p:cNvPr>
            <p:cNvSpPr txBox="1"/>
            <p:nvPr/>
          </p:nvSpPr>
          <p:spPr>
            <a:xfrm>
              <a:off x="3821669" y="2492796"/>
              <a:ext cx="1135511" cy="16049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ts val="1260"/>
                </a:lnSpc>
                <a:spcAft>
                  <a:spcPts val="3000"/>
                </a:spcAft>
                <a:buClr>
                  <a:srgbClr val="16574C"/>
                </a:buClr>
                <a:tabLst>
                  <a:tab pos="398463" algn="l"/>
                  <a:tab pos="439738" algn="l"/>
                  <a:tab pos="523875" algn="l"/>
                </a:tabLst>
              </a:pPr>
              <a:r>
                <a:rPr lang="en-GB" sz="1000" b="1" dirty="0">
                  <a:solidFill>
                    <a:srgbClr val="16574C"/>
                  </a:solidFill>
                  <a:latin typeface="Red Hat Display" panose="02010503040201060303" pitchFamily="2" charset="77"/>
                  <a:ea typeface="Red Hat Display Light" panose="02010303040201060303" pitchFamily="2" charset="0"/>
                  <a:cs typeface="Red Hat Display Light" panose="02010303040201060303" pitchFamily="2" charset="0"/>
                </a:rPr>
                <a:t>Maintenance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0B02F88-2E6D-C44F-A85F-735DC1A855AA}"/>
                </a:ext>
              </a:extLst>
            </p:cNvPr>
            <p:cNvSpPr txBox="1"/>
            <p:nvPr/>
          </p:nvSpPr>
          <p:spPr>
            <a:xfrm>
              <a:off x="3889778" y="3801813"/>
              <a:ext cx="1135508" cy="32720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ts val="1260"/>
                </a:lnSpc>
                <a:spcAft>
                  <a:spcPts val="3000"/>
                </a:spcAft>
                <a:buClr>
                  <a:srgbClr val="16574C"/>
                </a:buClr>
                <a:tabLst>
                  <a:tab pos="398463" algn="l"/>
                  <a:tab pos="439738" algn="l"/>
                  <a:tab pos="523875" algn="l"/>
                </a:tabLst>
              </a:pPr>
              <a:r>
                <a:rPr lang="en-GB" sz="1000" b="1" dirty="0">
                  <a:solidFill>
                    <a:srgbClr val="16574C"/>
                  </a:solidFill>
                  <a:latin typeface="Red Hat Display" panose="02010503040201060303" pitchFamily="2" charset="77"/>
                  <a:ea typeface="Red Hat Display Light" panose="02010303040201060303" pitchFamily="2" charset="0"/>
                  <a:cs typeface="Red Hat Display Light" panose="02010303040201060303" pitchFamily="2" charset="0"/>
                </a:rPr>
                <a:t>Testing &amp; Integration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FD5FD4D-2404-7044-8695-4B86800070A7}"/>
                </a:ext>
              </a:extLst>
            </p:cNvPr>
            <p:cNvSpPr txBox="1"/>
            <p:nvPr/>
          </p:nvSpPr>
          <p:spPr>
            <a:xfrm>
              <a:off x="4734771" y="4746391"/>
              <a:ext cx="1370107" cy="16049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ts val="1260"/>
                </a:lnSpc>
                <a:spcAft>
                  <a:spcPts val="3000"/>
                </a:spcAft>
                <a:buClr>
                  <a:srgbClr val="16574C"/>
                </a:buClr>
                <a:tabLst>
                  <a:tab pos="398463" algn="l"/>
                  <a:tab pos="439738" algn="l"/>
                  <a:tab pos="523875" algn="l"/>
                </a:tabLst>
              </a:pPr>
              <a:r>
                <a:rPr lang="en-GB" sz="1000" b="1" dirty="0">
                  <a:solidFill>
                    <a:srgbClr val="16574C"/>
                  </a:solidFill>
                  <a:latin typeface="Red Hat Display" panose="02010503040201060303" pitchFamily="2" charset="77"/>
                  <a:ea typeface="Red Hat Display Light" panose="02010303040201060303" pitchFamily="2" charset="0"/>
                  <a:cs typeface="Red Hat Display Light" panose="02010303040201060303" pitchFamily="2" charset="0"/>
                </a:rPr>
                <a:t>Implementation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03AD6A9-76CE-F34D-8083-08C3625502FB}"/>
                </a:ext>
              </a:extLst>
            </p:cNvPr>
            <p:cNvSpPr txBox="1"/>
            <p:nvPr/>
          </p:nvSpPr>
          <p:spPr>
            <a:xfrm>
              <a:off x="6103767" y="4746391"/>
              <a:ext cx="1370107" cy="16049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ts val="1260"/>
                </a:lnSpc>
                <a:spcAft>
                  <a:spcPts val="3000"/>
                </a:spcAft>
                <a:buClr>
                  <a:srgbClr val="16574C"/>
                </a:buClr>
                <a:tabLst>
                  <a:tab pos="398463" algn="l"/>
                  <a:tab pos="439738" algn="l"/>
                  <a:tab pos="523875" algn="l"/>
                </a:tabLst>
              </a:pPr>
              <a:r>
                <a:rPr lang="en-GB" sz="1000" b="1" dirty="0">
                  <a:solidFill>
                    <a:srgbClr val="16574C"/>
                  </a:solidFill>
                  <a:latin typeface="Red Hat Display" panose="02010503040201060303" pitchFamily="2" charset="77"/>
                  <a:ea typeface="Red Hat Display Light" panose="02010303040201060303" pitchFamily="2" charset="0"/>
                  <a:cs typeface="Red Hat Display Light" panose="02010303040201060303" pitchFamily="2" charset="0"/>
                </a:rPr>
                <a:t>Design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067A5F6-0093-A14D-BCB0-E4E546BA1D09}"/>
                </a:ext>
              </a:extLst>
            </p:cNvPr>
            <p:cNvSpPr txBox="1"/>
            <p:nvPr/>
          </p:nvSpPr>
          <p:spPr>
            <a:xfrm>
              <a:off x="7060355" y="3869015"/>
              <a:ext cx="1370107" cy="16049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ts val="1260"/>
                </a:lnSpc>
                <a:spcAft>
                  <a:spcPts val="3000"/>
                </a:spcAft>
                <a:buClr>
                  <a:srgbClr val="16574C"/>
                </a:buClr>
                <a:tabLst>
                  <a:tab pos="398463" algn="l"/>
                  <a:tab pos="439738" algn="l"/>
                  <a:tab pos="523875" algn="l"/>
                </a:tabLst>
              </a:pPr>
              <a:r>
                <a:rPr lang="en-GB" sz="1000" b="1" dirty="0">
                  <a:solidFill>
                    <a:srgbClr val="16574C"/>
                  </a:solidFill>
                  <a:latin typeface="Red Hat Display" panose="02010503040201060303" pitchFamily="2" charset="77"/>
                  <a:ea typeface="Red Hat Display Light" panose="02010303040201060303" pitchFamily="2" charset="0"/>
                  <a:cs typeface="Red Hat Display Light" panose="02010303040201060303" pitchFamily="2" charset="0"/>
                </a:rPr>
                <a:t>Analysis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AEC38C04-4341-5F48-9C36-F7B617BEF4A6}"/>
                </a:ext>
              </a:extLst>
            </p:cNvPr>
            <p:cNvSpPr txBox="1"/>
            <p:nvPr/>
          </p:nvSpPr>
          <p:spPr>
            <a:xfrm>
              <a:off x="7118190" y="2492796"/>
              <a:ext cx="1370107" cy="32720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ts val="1260"/>
                </a:lnSpc>
                <a:spcAft>
                  <a:spcPts val="3000"/>
                </a:spcAft>
                <a:buClr>
                  <a:srgbClr val="16574C"/>
                </a:buClr>
                <a:tabLst>
                  <a:tab pos="398463" algn="l"/>
                  <a:tab pos="439738" algn="l"/>
                  <a:tab pos="523875" algn="l"/>
                </a:tabLst>
              </a:pPr>
              <a:r>
                <a:rPr lang="en-GB" sz="1000" b="1" dirty="0">
                  <a:solidFill>
                    <a:srgbClr val="16574C"/>
                  </a:solidFill>
                  <a:latin typeface="Red Hat Display" panose="02010503040201060303" pitchFamily="2" charset="77"/>
                  <a:ea typeface="Red Hat Display Light" panose="02010303040201060303" pitchFamily="2" charset="0"/>
                  <a:cs typeface="Red Hat Display Light" panose="02010303040201060303" pitchFamily="2" charset="0"/>
                </a:rPr>
                <a:t>Requirements  </a:t>
              </a:r>
              <a:br>
                <a:rPr lang="en-GB" sz="1000" b="1" dirty="0">
                  <a:solidFill>
                    <a:srgbClr val="16574C"/>
                  </a:solidFill>
                  <a:latin typeface="Red Hat Display" panose="02010503040201060303" pitchFamily="2" charset="77"/>
                  <a:ea typeface="Red Hat Display Light" panose="02010303040201060303" pitchFamily="2" charset="0"/>
                  <a:cs typeface="Red Hat Display Light" panose="02010303040201060303" pitchFamily="2" charset="0"/>
                </a:rPr>
              </a:br>
              <a:r>
                <a:rPr lang="en-GB" sz="1000" b="1" dirty="0">
                  <a:solidFill>
                    <a:srgbClr val="16574C"/>
                  </a:solidFill>
                  <a:latin typeface="Red Hat Display" panose="02010503040201060303" pitchFamily="2" charset="77"/>
                  <a:ea typeface="Red Hat Display Light" panose="02010303040201060303" pitchFamily="2" charset="0"/>
                  <a:cs typeface="Red Hat Display Light" panose="02010303040201060303" pitchFamily="2" charset="0"/>
                </a:rPr>
                <a:t>&amp; Planning</a:t>
              </a:r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1EA52343-35A6-B341-9806-7283E1D975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73858" y="4395156"/>
              <a:ext cx="851428" cy="542575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04726224-62BE-E84F-8C25-2E223DAA95B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22524" y="3400202"/>
              <a:ext cx="1207567" cy="275522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DAC028DB-1D6A-5640-8394-9E4473AA7CB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822524" y="1904791"/>
              <a:ext cx="1189203" cy="125431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3E02F8A6-DDAB-844D-96B7-C96C5D3915EE}"/>
                </a:ext>
              </a:extLst>
            </p:cNvPr>
            <p:cNvGrpSpPr/>
            <p:nvPr/>
          </p:nvGrpSpPr>
          <p:grpSpPr>
            <a:xfrm flipH="1">
              <a:off x="7157707" y="1893640"/>
              <a:ext cx="2170284" cy="2858086"/>
              <a:chOff x="8949231" y="1893640"/>
              <a:chExt cx="2170284" cy="2858086"/>
            </a:xfrm>
          </p:grpSpPr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0E7E1E74-3EED-C048-A8AC-7505C685387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116949" y="4424240"/>
                <a:ext cx="1002566" cy="327486"/>
              </a:xfrm>
              <a:prstGeom prst="line">
                <a:avLst/>
              </a:prstGeom>
              <a:ln w="3175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64925F31-9091-D243-B043-AA1B2631964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949231" y="3458286"/>
                <a:ext cx="1230833" cy="301357"/>
              </a:xfrm>
              <a:prstGeom prst="line">
                <a:avLst/>
              </a:prstGeom>
              <a:ln w="3175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6B19AE77-938E-624C-B241-FBA53B54E5B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949231" y="1893640"/>
                <a:ext cx="1189203" cy="125431"/>
              </a:xfrm>
              <a:prstGeom prst="line">
                <a:avLst/>
              </a:prstGeom>
              <a:ln w="3175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64" name="Graphic 63">
            <a:extLst>
              <a:ext uri="{FF2B5EF4-FFF2-40B4-BE49-F238E27FC236}">
                <a16:creationId xmlns:a16="http://schemas.microsoft.com/office/drawing/2014/main" id="{92C6D78E-3C60-0A4B-AB3B-5FB853249A5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20141" t="13321" r="18440" b="25461"/>
          <a:stretch/>
        </p:blipFill>
        <p:spPr>
          <a:xfrm>
            <a:off x="4159699" y="1763269"/>
            <a:ext cx="544081" cy="542285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id="{36F402BD-3E74-D241-ACF4-A885EA783FA4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169324" y="3066167"/>
            <a:ext cx="564374" cy="564374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id="{22D9B46A-1F0A-E74C-8CE6-8D26A56F98D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069914" y="3934731"/>
            <a:ext cx="715940" cy="715940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id="{E30A17D4-B83A-1C4A-8BC9-0A7D65C492EA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450225" y="3193599"/>
            <a:ext cx="511464" cy="511464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988C5A87-F976-A942-9E0A-B00F1D734ADE}"/>
              </a:ext>
            </a:extLst>
          </p:cNvPr>
          <p:cNvSpPr txBox="1"/>
          <p:nvPr/>
        </p:nvSpPr>
        <p:spPr>
          <a:xfrm>
            <a:off x="851920" y="1603298"/>
            <a:ext cx="972548" cy="33066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2740"/>
              </a:lnSpc>
              <a:spcAft>
                <a:spcPts val="3000"/>
              </a:spcAft>
              <a:buClr>
                <a:srgbClr val="16574C"/>
              </a:buClr>
              <a:tabLst>
                <a:tab pos="398463" algn="l"/>
                <a:tab pos="439738" algn="l"/>
                <a:tab pos="523875" algn="l"/>
              </a:tabLst>
            </a:pPr>
            <a:r>
              <a:rPr lang="en-GB" sz="2000" b="1" dirty="0">
                <a:solidFill>
                  <a:srgbClr val="16574C"/>
                </a:solidFill>
                <a:latin typeface="Red Hat Display Black" panose="02010503040201060303" pitchFamily="2" charset="77"/>
              </a:rPr>
              <a:t>6</a:t>
            </a:r>
            <a:endParaRPr lang="en-GB" sz="2000" dirty="0">
              <a:latin typeface="Red Hat Display Light" panose="02010303040201060303" pitchFamily="2" charset="0"/>
              <a:ea typeface="Red Hat Display Light" panose="02010303040201060303" pitchFamily="2" charset="0"/>
              <a:cs typeface="Red Hat Display Light" panose="02010303040201060303" pitchFamily="2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FC75731E-341C-1B44-BD83-029F6757928E}"/>
              </a:ext>
            </a:extLst>
          </p:cNvPr>
          <p:cNvSpPr txBox="1"/>
          <p:nvPr/>
        </p:nvSpPr>
        <p:spPr>
          <a:xfrm>
            <a:off x="839788" y="3280182"/>
            <a:ext cx="972548" cy="33066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2740"/>
              </a:lnSpc>
              <a:spcAft>
                <a:spcPts val="3000"/>
              </a:spcAft>
              <a:buClr>
                <a:srgbClr val="16574C"/>
              </a:buClr>
              <a:tabLst>
                <a:tab pos="398463" algn="l"/>
                <a:tab pos="439738" algn="l"/>
                <a:tab pos="523875" algn="l"/>
              </a:tabLst>
            </a:pPr>
            <a:r>
              <a:rPr lang="en-GB" sz="2000" b="1" dirty="0">
                <a:solidFill>
                  <a:srgbClr val="5FDECD"/>
                </a:solidFill>
                <a:latin typeface="Red Hat Display Black" panose="02010503040201060303" pitchFamily="2" charset="77"/>
              </a:rPr>
              <a:t>5</a:t>
            </a:r>
            <a:endParaRPr lang="en-GB" sz="2000" dirty="0">
              <a:solidFill>
                <a:srgbClr val="5FDECD"/>
              </a:solidFill>
              <a:latin typeface="Red Hat Display Light" panose="02010303040201060303" pitchFamily="2" charset="0"/>
              <a:ea typeface="Red Hat Display Light" panose="02010303040201060303" pitchFamily="2" charset="0"/>
              <a:cs typeface="Red Hat Display Light" panose="02010303040201060303" pitchFamily="2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33E45383-FB89-8948-98A0-20EA4F96B818}"/>
              </a:ext>
            </a:extLst>
          </p:cNvPr>
          <p:cNvSpPr txBox="1"/>
          <p:nvPr/>
        </p:nvSpPr>
        <p:spPr>
          <a:xfrm>
            <a:off x="7540467" y="4809491"/>
            <a:ext cx="972548" cy="33066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2740"/>
              </a:lnSpc>
              <a:spcAft>
                <a:spcPts val="3000"/>
              </a:spcAft>
              <a:buClr>
                <a:srgbClr val="16574C"/>
              </a:buClr>
              <a:tabLst>
                <a:tab pos="398463" algn="l"/>
                <a:tab pos="439738" algn="l"/>
                <a:tab pos="523875" algn="l"/>
              </a:tabLst>
            </a:pPr>
            <a:r>
              <a:rPr lang="en-GB" sz="2000" b="1" dirty="0">
                <a:solidFill>
                  <a:srgbClr val="5FDECD"/>
                </a:solidFill>
                <a:latin typeface="Red Hat Display Black" panose="02010503040201060303" pitchFamily="2" charset="77"/>
              </a:rPr>
              <a:t>3</a:t>
            </a:r>
            <a:endParaRPr lang="en-GB" sz="2000" dirty="0">
              <a:solidFill>
                <a:srgbClr val="5FDECD"/>
              </a:solidFill>
              <a:latin typeface="Red Hat Display Light" panose="02010303040201060303" pitchFamily="2" charset="0"/>
              <a:ea typeface="Red Hat Display Light" panose="02010303040201060303" pitchFamily="2" charset="0"/>
              <a:cs typeface="Red Hat Display Light" panose="02010303040201060303" pitchFamily="2" charset="0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561CCAE4-4D89-F140-BF73-C5A2A0CA3FAA}"/>
              </a:ext>
            </a:extLst>
          </p:cNvPr>
          <p:cNvSpPr txBox="1"/>
          <p:nvPr/>
        </p:nvSpPr>
        <p:spPr>
          <a:xfrm>
            <a:off x="9626552" y="1578388"/>
            <a:ext cx="972548" cy="33066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2740"/>
              </a:lnSpc>
              <a:spcAft>
                <a:spcPts val="3000"/>
              </a:spcAft>
              <a:buClr>
                <a:srgbClr val="16574C"/>
              </a:buClr>
              <a:tabLst>
                <a:tab pos="398463" algn="l"/>
                <a:tab pos="439738" algn="l"/>
                <a:tab pos="523875" algn="l"/>
              </a:tabLst>
            </a:pPr>
            <a:r>
              <a:rPr lang="en-GB" sz="2000" b="1" dirty="0">
                <a:solidFill>
                  <a:srgbClr val="5FDECD"/>
                </a:solidFill>
                <a:latin typeface="Red Hat Display Black" panose="02010503040201060303" pitchFamily="2" charset="77"/>
              </a:rPr>
              <a:t>1</a:t>
            </a:r>
            <a:endParaRPr lang="en-GB" sz="2000" dirty="0">
              <a:solidFill>
                <a:srgbClr val="5FDECD"/>
              </a:solidFill>
              <a:latin typeface="Red Hat Display Light" panose="02010303040201060303" pitchFamily="2" charset="0"/>
              <a:ea typeface="Red Hat Display Light" panose="02010303040201060303" pitchFamily="2" charset="0"/>
              <a:cs typeface="Red Hat Display Light" panose="02010303040201060303" pitchFamily="2" charset="0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71259F13-8070-E34F-B05F-69DE204AA7FA}"/>
              </a:ext>
            </a:extLst>
          </p:cNvPr>
          <p:cNvSpPr txBox="1"/>
          <p:nvPr/>
        </p:nvSpPr>
        <p:spPr>
          <a:xfrm>
            <a:off x="2778238" y="4818632"/>
            <a:ext cx="972548" cy="33066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2740"/>
              </a:lnSpc>
              <a:spcAft>
                <a:spcPts val="3000"/>
              </a:spcAft>
              <a:buClr>
                <a:srgbClr val="16574C"/>
              </a:buClr>
              <a:tabLst>
                <a:tab pos="398463" algn="l"/>
                <a:tab pos="439738" algn="l"/>
                <a:tab pos="523875" algn="l"/>
              </a:tabLst>
            </a:pPr>
            <a:r>
              <a:rPr lang="en-GB" sz="2000" b="1" dirty="0">
                <a:solidFill>
                  <a:srgbClr val="16574C"/>
                </a:solidFill>
                <a:latin typeface="Red Hat Display Black" panose="02010503040201060303" pitchFamily="2" charset="77"/>
              </a:rPr>
              <a:t>4</a:t>
            </a:r>
            <a:endParaRPr lang="en-GB" sz="2000" dirty="0">
              <a:latin typeface="Red Hat Display Light" panose="02010303040201060303" pitchFamily="2" charset="0"/>
              <a:ea typeface="Red Hat Display Light" panose="02010303040201060303" pitchFamily="2" charset="0"/>
              <a:cs typeface="Red Hat Display Light" panose="02010303040201060303" pitchFamily="2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6EBE84D8-84BA-A440-9E27-7274A18965FD}"/>
              </a:ext>
            </a:extLst>
          </p:cNvPr>
          <p:cNvSpPr txBox="1"/>
          <p:nvPr/>
        </p:nvSpPr>
        <p:spPr>
          <a:xfrm>
            <a:off x="9602205" y="3253655"/>
            <a:ext cx="972548" cy="33066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2740"/>
              </a:lnSpc>
              <a:spcAft>
                <a:spcPts val="3000"/>
              </a:spcAft>
              <a:buClr>
                <a:srgbClr val="16574C"/>
              </a:buClr>
              <a:tabLst>
                <a:tab pos="398463" algn="l"/>
                <a:tab pos="439738" algn="l"/>
                <a:tab pos="523875" algn="l"/>
              </a:tabLst>
            </a:pPr>
            <a:r>
              <a:rPr lang="en-GB" sz="2000" b="1" dirty="0">
                <a:solidFill>
                  <a:srgbClr val="16574C"/>
                </a:solidFill>
                <a:latin typeface="Red Hat Display Black" panose="02010503040201060303" pitchFamily="2" charset="77"/>
              </a:rPr>
              <a:t>2</a:t>
            </a:r>
            <a:endParaRPr lang="en-GB" sz="2000" dirty="0">
              <a:latin typeface="Red Hat Display Light" panose="02010303040201060303" pitchFamily="2" charset="0"/>
              <a:ea typeface="Red Hat Display Light" panose="02010303040201060303" pitchFamily="2" charset="0"/>
              <a:cs typeface="Red Hat Display Light" panose="02010303040201060303" pitchFamily="2" charset="0"/>
            </a:endParaRPr>
          </a:p>
        </p:txBody>
      </p:sp>
      <p:pic>
        <p:nvPicPr>
          <p:cNvPr id="82" name="Graphic 81">
            <a:extLst>
              <a:ext uri="{FF2B5EF4-FFF2-40B4-BE49-F238E27FC236}">
                <a16:creationId xmlns:a16="http://schemas.microsoft.com/office/drawing/2014/main" id="{DFC3F85F-36CA-B14B-A0A4-7A822560135B}"/>
              </a:ext>
            </a:extLst>
          </p:cNvPr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427981" y="3960761"/>
            <a:ext cx="693907" cy="693907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:a16="http://schemas.microsoft.com/office/drawing/2014/main" id="{719EA8AF-93EB-2F49-80F9-38F0E65704B2}"/>
              </a:ext>
            </a:extLst>
          </p:cNvPr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434956" y="1780452"/>
            <a:ext cx="609210" cy="609210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324F226A-C168-554D-A952-D41671BAF023}"/>
              </a:ext>
            </a:extLst>
          </p:cNvPr>
          <p:cNvSpPr/>
          <p:nvPr/>
        </p:nvSpPr>
        <p:spPr>
          <a:xfrm>
            <a:off x="5305629" y="2193356"/>
            <a:ext cx="161668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1600" b="1" dirty="0">
                <a:solidFill>
                  <a:srgbClr val="16574C"/>
                </a:solidFill>
                <a:latin typeface="Red Hat Display Black" panose="02010503040201060303" pitchFamily="2" charset="77"/>
                <a:ea typeface="+mj-ea"/>
                <a:cs typeface="+mj-cs"/>
              </a:rPr>
              <a:t>Secure Software</a:t>
            </a:r>
            <a:br>
              <a:rPr lang="en-US" sz="1600" b="1" dirty="0">
                <a:solidFill>
                  <a:srgbClr val="16574C"/>
                </a:solidFill>
                <a:latin typeface="Red Hat Display Black" panose="02010503040201060303" pitchFamily="2" charset="77"/>
                <a:ea typeface="+mj-ea"/>
                <a:cs typeface="+mj-cs"/>
              </a:rPr>
            </a:br>
            <a:r>
              <a:rPr lang="en-US" sz="1600" b="1" dirty="0">
                <a:solidFill>
                  <a:srgbClr val="16574C"/>
                </a:solidFill>
                <a:latin typeface="Red Hat Display Black" panose="02010503040201060303" pitchFamily="2" charset="77"/>
                <a:ea typeface="+mj-ea"/>
                <a:cs typeface="+mj-cs"/>
              </a:rPr>
              <a:t>Development</a:t>
            </a:r>
            <a:br>
              <a:rPr lang="en-US" sz="1600" dirty="0">
                <a:solidFill>
                  <a:prstClr val="white">
                    <a:lumMod val="50000"/>
                  </a:prstClr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</a:br>
            <a:endParaRPr lang="en-US" sz="1600" dirty="0">
              <a:solidFill>
                <a:prstClr val="white">
                  <a:lumMod val="50000"/>
                </a:prstClr>
              </a:solidFill>
              <a:latin typeface="Red Hat Display Light" panose="02010303040201060303" pitchFamily="2" charset="0"/>
              <a:ea typeface="Red Hat Display Light" panose="02010303040201060303" pitchFamily="2" charset="0"/>
              <a:cs typeface="Red Hat Display Light" panose="02010303040201060303" pitchFamily="2" charset="0"/>
            </a:endParaRPr>
          </a:p>
          <a:p>
            <a:endParaRPr lang="en-BG" sz="1600" b="1" dirty="0">
              <a:solidFill>
                <a:srgbClr val="16574C"/>
              </a:solidFill>
              <a:latin typeface="Red Hat Display Black" panose="02010503040201060303" pitchFamily="2" charset="77"/>
              <a:ea typeface="+mj-ea"/>
              <a:cs typeface="+mj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834F45F-7268-6D44-9607-56A5FB3FE0FA}"/>
              </a:ext>
            </a:extLst>
          </p:cNvPr>
          <p:cNvSpPr/>
          <p:nvPr/>
        </p:nvSpPr>
        <p:spPr>
          <a:xfrm>
            <a:off x="4090318" y="5735546"/>
            <a:ext cx="1399742" cy="2720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lvl="0" indent="-171450" defTabSz="457200">
              <a:lnSpc>
                <a:spcPts val="1500"/>
              </a:lnSpc>
              <a:buClr>
                <a:srgbClr val="16574C"/>
              </a:buClr>
              <a:buFont typeface="Wingdings" pitchFamily="2" charset="2"/>
              <a:buChar char="§"/>
              <a:defRPr/>
            </a:pPr>
            <a:r>
              <a:rPr lang="en-US" sz="1000" dirty="0">
                <a:solidFill>
                  <a:schemeClr val="bg1"/>
                </a:solidFill>
                <a:highlight>
                  <a:srgbClr val="16574C"/>
                </a:highlight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Security Hardening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EC8AFC3-3ABA-2140-BB5D-473043167566}"/>
              </a:ext>
            </a:extLst>
          </p:cNvPr>
          <p:cNvSpPr/>
          <p:nvPr/>
        </p:nvSpPr>
        <p:spPr>
          <a:xfrm>
            <a:off x="7476432" y="5541810"/>
            <a:ext cx="1367682" cy="2720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 defTabSz="457200">
              <a:lnSpc>
                <a:spcPts val="1500"/>
              </a:lnSpc>
              <a:buClr>
                <a:srgbClr val="70E6C3"/>
              </a:buClr>
              <a:buFont typeface="Wingdings" pitchFamily="2" charset="2"/>
              <a:buChar char="§"/>
              <a:defRPr/>
            </a:pPr>
            <a:r>
              <a:rPr lang="en-US" sz="1000" dirty="0">
                <a:solidFill>
                  <a:schemeClr val="bg1"/>
                </a:solidFill>
                <a:highlight>
                  <a:srgbClr val="16574C"/>
                </a:highlight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Threat Monitoring 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B03930A-AEA8-CC41-A34E-2D0624E26349}"/>
              </a:ext>
            </a:extLst>
          </p:cNvPr>
          <p:cNvSpPr/>
          <p:nvPr/>
        </p:nvSpPr>
        <p:spPr>
          <a:xfrm>
            <a:off x="-41719" y="664044"/>
            <a:ext cx="1231138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4000" b="1" dirty="0">
                <a:solidFill>
                  <a:schemeClr val="bg1">
                    <a:lumMod val="65000"/>
                  </a:schemeClr>
                </a:solidFill>
                <a:latin typeface="Red Hat Display Black" panose="02010503040201060303" pitchFamily="2" charset="77"/>
                <a:ea typeface="+mj-ea"/>
                <a:cs typeface="+mj-cs"/>
              </a:rPr>
              <a:t>Secure Software Development Life Cycle SSDLC</a:t>
            </a:r>
            <a:endParaRPr lang="en-BG" sz="4000" b="1" dirty="0">
              <a:solidFill>
                <a:schemeClr val="bg1">
                  <a:lumMod val="65000"/>
                </a:schemeClr>
              </a:solidFill>
              <a:latin typeface="Red Hat Display Black" panose="02010503040201060303" pitchFamily="2" charset="77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590293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/>
      <p:bldP spid="29" grpId="0"/>
      <p:bldP spid="30" grpId="0"/>
      <p:bldP spid="32" grpId="0"/>
      <p:bldP spid="36" grpId="0"/>
      <p:bldP spid="72" grpId="0"/>
      <p:bldP spid="73" grpId="0"/>
      <p:bldP spid="74" grpId="0"/>
      <p:bldP spid="75" grpId="0"/>
      <p:bldP spid="76" grpId="0"/>
      <p:bldP spid="77" grpId="0"/>
      <p:bldP spid="43" grpId="0"/>
      <p:bldP spid="4" grpId="0"/>
      <p:bldP spid="5" grpId="0"/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7166860C-EA04-7444-A444-7CD20BD5D44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16000" contrast="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5" y="0"/>
            <a:ext cx="12187589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6531C8E-9D1D-5040-A9B7-532111AA367E}"/>
              </a:ext>
            </a:extLst>
          </p:cNvPr>
          <p:cNvSpPr/>
          <p:nvPr/>
        </p:nvSpPr>
        <p:spPr>
          <a:xfrm>
            <a:off x="-2206" y="0"/>
            <a:ext cx="12192000" cy="6858000"/>
          </a:xfrm>
          <a:prstGeom prst="rect">
            <a:avLst/>
          </a:prstGeom>
          <a:solidFill>
            <a:schemeClr val="tx1">
              <a:alpha val="6450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G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3B78C53-E5AB-B141-BFC7-DBF334B6EDEF}"/>
              </a:ext>
            </a:extLst>
          </p:cNvPr>
          <p:cNvSpPr txBox="1"/>
          <p:nvPr/>
        </p:nvSpPr>
        <p:spPr>
          <a:xfrm>
            <a:off x="874867" y="3295181"/>
            <a:ext cx="4917410" cy="126611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2450"/>
              </a:lnSpc>
              <a:buClr>
                <a:srgbClr val="16574C"/>
              </a:buClr>
              <a:tabLst>
                <a:tab pos="398463" algn="l"/>
                <a:tab pos="439738" algn="l"/>
                <a:tab pos="523875" algn="l"/>
              </a:tabLst>
            </a:pPr>
            <a:r>
              <a:rPr lang="en-GB" dirty="0">
                <a:solidFill>
                  <a:schemeClr val="bg1"/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Process by which potential threats, such as structural vulnerabilities or the absence of appropriate safeguards, can be identified, enumerated, and mitigations can be prioritized.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7A2B6DD-513C-4844-ACC9-0FC0F5B6716D}"/>
              </a:ext>
            </a:extLst>
          </p:cNvPr>
          <p:cNvSpPr txBox="1">
            <a:spLocks/>
          </p:cNvSpPr>
          <p:nvPr/>
        </p:nvSpPr>
        <p:spPr>
          <a:xfrm>
            <a:off x="838200" y="763774"/>
            <a:ext cx="5257800" cy="82867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chemeClr val="tx1"/>
                </a:solidFill>
                <a:latin typeface="Red Hat Display Black" panose="02010503040201060303" pitchFamily="2" charset="77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Threat </a:t>
            </a:r>
            <a:r>
              <a:rPr lang="en-GB" dirty="0">
                <a:solidFill>
                  <a:srgbClr val="B2FCF3"/>
                </a:solidFill>
              </a:rPr>
              <a:t>Modelling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F7492E6-ACA6-BB42-81FF-0DA9C05CAC13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512763"/>
            <a:ext cx="601004" cy="1211879"/>
          </a:xfrm>
          <a:prstGeom prst="rect">
            <a:avLst/>
          </a:prstGeom>
        </p:spPr>
      </p:pic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C79CC6C2-EFD5-5647-A31E-6E76EBFABF8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2433" y="5832853"/>
            <a:ext cx="714609" cy="365125"/>
          </a:xfrm>
        </p:spPr>
        <p:txBody>
          <a:bodyPr/>
          <a:lstStyle/>
          <a:p>
            <a:r>
              <a:rPr lang="en-BG" dirty="0">
                <a:solidFill>
                  <a:schemeClr val="bg1"/>
                </a:solidFill>
              </a:rPr>
              <a:t>0</a:t>
            </a:r>
            <a:fld id="{F02D9E56-A13B-5C41-BE0F-102DBCBBFCCC}" type="slidenum">
              <a:rPr lang="en-BG" smtClean="0">
                <a:solidFill>
                  <a:schemeClr val="bg1"/>
                </a:solidFill>
              </a:rPr>
              <a:pPr/>
              <a:t>6</a:t>
            </a:fld>
            <a:endParaRPr lang="en-BG" dirty="0">
              <a:solidFill>
                <a:schemeClr val="bg1"/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02A1504-F5D0-7A4F-BB06-06FDAA787141}"/>
              </a:ext>
            </a:extLst>
          </p:cNvPr>
          <p:cNvGrpSpPr/>
          <p:nvPr/>
        </p:nvGrpSpPr>
        <p:grpSpPr>
          <a:xfrm>
            <a:off x="5945033" y="2722095"/>
            <a:ext cx="2892734" cy="3387293"/>
            <a:chOff x="4629371" y="2068151"/>
            <a:chExt cx="2892734" cy="3387293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C5DFC5F-2BE4-474E-ABF5-481902BCB2A8}"/>
                </a:ext>
              </a:extLst>
            </p:cNvPr>
            <p:cNvSpPr txBox="1"/>
            <p:nvPr/>
          </p:nvSpPr>
          <p:spPr>
            <a:xfrm>
              <a:off x="4800600" y="4841992"/>
              <a:ext cx="2550275" cy="3827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 dirty="0">
                  <a:solidFill>
                    <a:srgbClr val="B2FCF3"/>
                  </a:solidFill>
                  <a:latin typeface="Red Hat Display" panose="02010503040201060303" pitchFamily="2" charset="77"/>
                  <a:ea typeface="Open Sans" pitchFamily="34" charset="0"/>
                  <a:cs typeface="Open Sans" pitchFamily="34" charset="0"/>
                </a:rPr>
                <a:t>The father: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BFA965F-26B7-2B46-9D79-E2040B041306}"/>
                </a:ext>
              </a:extLst>
            </p:cNvPr>
            <p:cNvSpPr txBox="1"/>
            <p:nvPr/>
          </p:nvSpPr>
          <p:spPr>
            <a:xfrm>
              <a:off x="4629371" y="5166647"/>
              <a:ext cx="2892734" cy="2887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580"/>
                </a:lnSpc>
              </a:pPr>
              <a:r>
                <a:rPr lang="es-US" sz="1200" dirty="0">
                  <a:solidFill>
                    <a:schemeClr val="bg1"/>
                  </a:solidFill>
                  <a:latin typeface="Red Hat Display Light" panose="02010303040201060303" pitchFamily="2" charset="0"/>
                  <a:ea typeface="Red Hat Display Light" panose="02010303040201060303" pitchFamily="2" charset="0"/>
                  <a:cs typeface="Red Hat Display Light" panose="02010303040201060303" pitchFamily="2" charset="0"/>
                </a:rPr>
                <a:t>Adam </a:t>
              </a:r>
              <a:r>
                <a:rPr lang="es-US" sz="1200" dirty="0" err="1">
                  <a:solidFill>
                    <a:schemeClr val="bg1"/>
                  </a:solidFill>
                  <a:latin typeface="Red Hat Display Light" panose="02010303040201060303" pitchFamily="2" charset="0"/>
                  <a:ea typeface="Red Hat Display Light" panose="02010303040201060303" pitchFamily="2" charset="0"/>
                  <a:cs typeface="Red Hat Display Light" panose="02010303040201060303" pitchFamily="2" charset="0"/>
                </a:rPr>
                <a:t>Shostack</a:t>
              </a:r>
              <a:r>
                <a:rPr lang="es-US" sz="1200" dirty="0">
                  <a:solidFill>
                    <a:schemeClr val="bg1"/>
                  </a:solidFill>
                  <a:latin typeface="Red Hat Display Light" panose="02010303040201060303" pitchFamily="2" charset="0"/>
                  <a:ea typeface="Red Hat Display Light" panose="02010303040201060303" pitchFamily="2" charset="0"/>
                  <a:cs typeface="Red Hat Display Light" panose="02010303040201060303" pitchFamily="2" charset="0"/>
                </a:rPr>
                <a:t> </a:t>
              </a: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85B4DE91-DBE1-2247-9C68-8BD0BDC07F0F}"/>
                </a:ext>
              </a:extLst>
            </p:cNvPr>
            <p:cNvGrpSpPr/>
            <p:nvPr/>
          </p:nvGrpSpPr>
          <p:grpSpPr>
            <a:xfrm>
              <a:off x="4800600" y="2068151"/>
              <a:ext cx="2571971" cy="2571705"/>
              <a:chOff x="5018299" y="1483951"/>
              <a:chExt cx="2571971" cy="2571705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7D166D40-6242-114F-A09F-CC643D5F80F0}"/>
                  </a:ext>
                </a:extLst>
              </p:cNvPr>
              <p:cNvGrpSpPr/>
              <p:nvPr/>
            </p:nvGrpSpPr>
            <p:grpSpPr>
              <a:xfrm>
                <a:off x="5018299" y="1483951"/>
                <a:ext cx="2571707" cy="2571705"/>
                <a:chOff x="763793" y="3504304"/>
                <a:chExt cx="1290918" cy="1290917"/>
              </a:xfrm>
              <a:effectLst/>
            </p:grpSpPr>
            <p:sp>
              <p:nvSpPr>
                <p:cNvPr id="22" name="Oval 21">
                  <a:extLst>
                    <a:ext uri="{FF2B5EF4-FFF2-40B4-BE49-F238E27FC236}">
                      <a16:creationId xmlns:a16="http://schemas.microsoft.com/office/drawing/2014/main" id="{CAB80DAE-7AB6-924C-BC40-D75FB68F0120}"/>
                    </a:ext>
                  </a:extLst>
                </p:cNvPr>
                <p:cNvSpPr/>
                <p:nvPr/>
              </p:nvSpPr>
              <p:spPr>
                <a:xfrm>
                  <a:off x="774551" y="3506993"/>
                  <a:ext cx="1280160" cy="1280160"/>
                </a:xfrm>
                <a:prstGeom prst="ellipse">
                  <a:avLst/>
                </a:prstGeom>
                <a:blipFill>
                  <a:blip r:embed="rId6" cstate="screen"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saturation sat="0"/>
                            </a14:imgEffect>
                            <a14:imgEffect>
                              <a14:brightnessContrast bright="17000" contrast="3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>
                    <a:fillRect/>
                  </a:stretch>
                </a:blip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BG" dirty="0"/>
                </a:p>
              </p:txBody>
            </p:sp>
            <p:sp>
              <p:nvSpPr>
                <p:cNvPr id="23" name="Arc 22">
                  <a:extLst>
                    <a:ext uri="{FF2B5EF4-FFF2-40B4-BE49-F238E27FC236}">
                      <a16:creationId xmlns:a16="http://schemas.microsoft.com/office/drawing/2014/main" id="{D715B17F-195F-6844-9FCF-E0342FD613CF}"/>
                    </a:ext>
                  </a:extLst>
                </p:cNvPr>
                <p:cNvSpPr/>
                <p:nvPr/>
              </p:nvSpPr>
              <p:spPr>
                <a:xfrm>
                  <a:off x="763793" y="3504304"/>
                  <a:ext cx="1290917" cy="1290917"/>
                </a:xfrm>
                <a:prstGeom prst="arc">
                  <a:avLst>
                    <a:gd name="adj1" fmla="val 1155560"/>
                    <a:gd name="adj2" fmla="val 9631480"/>
                  </a:avLst>
                </a:prstGeom>
                <a:noFill/>
                <a:ln w="85725" cap="rnd">
                  <a:solidFill>
                    <a:srgbClr val="B2FCF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BG">
                    <a:solidFill>
                      <a:srgbClr val="16574C"/>
                    </a:solidFill>
                  </a:endParaRPr>
                </a:p>
              </p:txBody>
            </p:sp>
          </p:grp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895DDF78-0A8F-154F-8852-3B1D839BE363}"/>
                  </a:ext>
                </a:extLst>
              </p:cNvPr>
              <p:cNvSpPr/>
              <p:nvPr/>
            </p:nvSpPr>
            <p:spPr>
              <a:xfrm>
                <a:off x="5039995" y="1489307"/>
                <a:ext cx="2550275" cy="2550275"/>
              </a:xfrm>
              <a:prstGeom prst="ellipse">
                <a:avLst/>
              </a:prstGeom>
              <a:solidFill>
                <a:srgbClr val="16574C">
                  <a:alpha val="9933"/>
                </a:srgbClr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BG" dirty="0"/>
              </a:p>
            </p:txBody>
          </p:sp>
        </p:grp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FF7D08D-230B-3049-A8FA-27E70ECBD04A}"/>
              </a:ext>
            </a:extLst>
          </p:cNvPr>
          <p:cNvGrpSpPr/>
          <p:nvPr/>
        </p:nvGrpSpPr>
        <p:grpSpPr>
          <a:xfrm>
            <a:off x="406400" y="6226923"/>
            <a:ext cx="72647" cy="763217"/>
            <a:chOff x="406400" y="6197978"/>
            <a:chExt cx="72647" cy="763217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FDC72552-55AE-9E4E-BC3C-273E84F2A5B3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442723" y="6270625"/>
              <a:ext cx="0" cy="690570"/>
            </a:xfrm>
            <a:prstGeom prst="line">
              <a:avLst/>
            </a:prstGeom>
            <a:ln>
              <a:solidFill>
                <a:schemeClr val="bg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D3EE05D0-1280-9B4A-B9F4-C8621904A5AA}"/>
                </a:ext>
              </a:extLst>
            </p:cNvPr>
            <p:cNvSpPr/>
            <p:nvPr userDrawn="1"/>
          </p:nvSpPr>
          <p:spPr>
            <a:xfrm>
              <a:off x="406400" y="6197978"/>
              <a:ext cx="72647" cy="7264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G"/>
            </a:p>
          </p:txBody>
        </p:sp>
      </p:grpSp>
      <p:pic>
        <p:nvPicPr>
          <p:cNvPr id="36" name="Picture 35">
            <a:extLst>
              <a:ext uri="{FF2B5EF4-FFF2-40B4-BE49-F238E27FC236}">
                <a16:creationId xmlns:a16="http://schemas.microsoft.com/office/drawing/2014/main" id="{772529A6-54EE-384C-9BCD-9CC2E0541775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816"/>
          <a:stretch/>
        </p:blipFill>
        <p:spPr>
          <a:xfrm flipV="1">
            <a:off x="9134249" y="3429000"/>
            <a:ext cx="3076977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518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E4F18E3D-0894-9347-8A02-31101A457F0E}"/>
              </a:ext>
            </a:extLst>
          </p:cNvPr>
          <p:cNvGrpSpPr/>
          <p:nvPr/>
        </p:nvGrpSpPr>
        <p:grpSpPr>
          <a:xfrm>
            <a:off x="740094" y="2055376"/>
            <a:ext cx="3777477" cy="3777477"/>
            <a:chOff x="1701695" y="2229017"/>
            <a:chExt cx="3603836" cy="3603836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8A06473-3C32-0C49-85B8-6E52911680FA}"/>
                </a:ext>
              </a:extLst>
            </p:cNvPr>
            <p:cNvSpPr txBox="1"/>
            <p:nvPr/>
          </p:nvSpPr>
          <p:spPr>
            <a:xfrm>
              <a:off x="3283905" y="2688357"/>
              <a:ext cx="486274" cy="32002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ts val="2740"/>
                </a:lnSpc>
                <a:spcAft>
                  <a:spcPts val="3000"/>
                </a:spcAft>
                <a:buClr>
                  <a:srgbClr val="16574C"/>
                </a:buClr>
                <a:tabLst>
                  <a:tab pos="398463" algn="l"/>
                  <a:tab pos="439738" algn="l"/>
                  <a:tab pos="523875" algn="l"/>
                </a:tabLst>
              </a:pPr>
              <a:r>
                <a:rPr lang="en-GB" sz="1700" b="1" dirty="0">
                  <a:solidFill>
                    <a:srgbClr val="16574C"/>
                  </a:solidFill>
                  <a:latin typeface="Red Hat Display Black" panose="02010503040201060303" pitchFamily="2" charset="77"/>
                </a:rPr>
                <a:t>01</a:t>
              </a:r>
              <a:endParaRPr lang="en-GB" sz="1700" dirty="0"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endParaRP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AC24D93-8CBA-F34D-939D-F349B52778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1701695" y="2229017"/>
              <a:ext cx="3603836" cy="3603836"/>
            </a:xfrm>
            <a:prstGeom prst="rect">
              <a:avLst/>
            </a:prstGeom>
          </p:spPr>
        </p:pic>
      </p:grpSp>
      <p:sp>
        <p:nvSpPr>
          <p:cNvPr id="8" name="Title 1">
            <a:extLst>
              <a:ext uri="{FF2B5EF4-FFF2-40B4-BE49-F238E27FC236}">
                <a16:creationId xmlns:a16="http://schemas.microsoft.com/office/drawing/2014/main" id="{57A2B6DD-513C-4844-ACC9-0FC0F5B6716D}"/>
              </a:ext>
            </a:extLst>
          </p:cNvPr>
          <p:cNvSpPr txBox="1">
            <a:spLocks/>
          </p:cNvSpPr>
          <p:nvPr/>
        </p:nvSpPr>
        <p:spPr>
          <a:xfrm>
            <a:off x="838200" y="730731"/>
            <a:ext cx="2665413" cy="83306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chemeClr val="tx1"/>
                </a:solidFill>
                <a:latin typeface="Red Hat Display Black" panose="02010503040201060303" pitchFamily="2" charset="77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Threat </a:t>
            </a:r>
            <a:r>
              <a:rPr lang="en-GB" dirty="0">
                <a:solidFill>
                  <a:srgbClr val="16574C"/>
                </a:solidFill>
              </a:rPr>
              <a:t>Modelling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F7492E6-ACA6-BB42-81FF-0DA9C05CAC1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512763"/>
            <a:ext cx="601004" cy="1211879"/>
          </a:xfrm>
          <a:prstGeom prst="rect">
            <a:avLst/>
          </a:prstGeom>
        </p:spPr>
      </p:pic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C79CC6C2-EFD5-5647-A31E-6E76EBFABF8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2433" y="5832853"/>
            <a:ext cx="714609" cy="365125"/>
          </a:xfrm>
        </p:spPr>
        <p:txBody>
          <a:bodyPr/>
          <a:lstStyle/>
          <a:p>
            <a:r>
              <a:rPr lang="en-BG" dirty="0">
                <a:solidFill>
                  <a:srgbClr val="16574C"/>
                </a:solidFill>
              </a:rPr>
              <a:t>0</a:t>
            </a:r>
            <a:fld id="{F02D9E56-A13B-5C41-BE0F-102DBCBBFCCC}" type="slidenum">
              <a:rPr lang="en-BG" smtClean="0">
                <a:solidFill>
                  <a:srgbClr val="16574C"/>
                </a:solidFill>
              </a:rPr>
              <a:pPr/>
              <a:t>7</a:t>
            </a:fld>
            <a:endParaRPr lang="en-BG" dirty="0">
              <a:solidFill>
                <a:srgbClr val="16574C"/>
              </a:solidFill>
            </a:endParaRPr>
          </a:p>
        </p:txBody>
      </p:sp>
      <p:grpSp>
        <p:nvGrpSpPr>
          <p:cNvPr id="198" name="Group 197">
            <a:extLst>
              <a:ext uri="{FF2B5EF4-FFF2-40B4-BE49-F238E27FC236}">
                <a16:creationId xmlns:a16="http://schemas.microsoft.com/office/drawing/2014/main" id="{31926BC8-FDFE-C641-9D46-78FFE6DD283D}"/>
              </a:ext>
            </a:extLst>
          </p:cNvPr>
          <p:cNvGrpSpPr/>
          <p:nvPr/>
        </p:nvGrpSpPr>
        <p:grpSpPr>
          <a:xfrm>
            <a:off x="4884845" y="345963"/>
            <a:ext cx="6435056" cy="6116709"/>
            <a:chOff x="6203099" y="268473"/>
            <a:chExt cx="6435056" cy="6116709"/>
          </a:xfrm>
        </p:grpSpPr>
        <p:sp>
          <p:nvSpPr>
            <p:cNvPr id="199" name="Rounded Rectangle 198">
              <a:extLst>
                <a:ext uri="{FF2B5EF4-FFF2-40B4-BE49-F238E27FC236}">
                  <a16:creationId xmlns:a16="http://schemas.microsoft.com/office/drawing/2014/main" id="{3DC51C3F-5018-E846-8DC5-08AE3E263482}"/>
                </a:ext>
              </a:extLst>
            </p:cNvPr>
            <p:cNvSpPr/>
            <p:nvPr/>
          </p:nvSpPr>
          <p:spPr>
            <a:xfrm>
              <a:off x="9307966" y="268473"/>
              <a:ext cx="3327571" cy="4574179"/>
            </a:xfrm>
            <a:prstGeom prst="roundRect">
              <a:avLst>
                <a:gd name="adj" fmla="val 4328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G"/>
            </a:p>
          </p:txBody>
        </p:sp>
        <p:sp>
          <p:nvSpPr>
            <p:cNvPr id="64" name="Rounded Rectangle 63">
              <a:extLst>
                <a:ext uri="{FF2B5EF4-FFF2-40B4-BE49-F238E27FC236}">
                  <a16:creationId xmlns:a16="http://schemas.microsoft.com/office/drawing/2014/main" id="{3B48F0DA-9327-C94A-A0B4-EE71733C0BEA}"/>
                </a:ext>
              </a:extLst>
            </p:cNvPr>
            <p:cNvSpPr/>
            <p:nvPr/>
          </p:nvSpPr>
          <p:spPr>
            <a:xfrm>
              <a:off x="6203100" y="268474"/>
              <a:ext cx="1422578" cy="2896550"/>
            </a:xfrm>
            <a:prstGeom prst="roundRect">
              <a:avLst>
                <a:gd name="adj" fmla="val 6716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G"/>
            </a:p>
          </p:txBody>
        </p: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5801486B-93F4-ED49-B415-17F9BF6CB9A7}"/>
                </a:ext>
              </a:extLst>
            </p:cNvPr>
            <p:cNvGrpSpPr/>
            <p:nvPr/>
          </p:nvGrpSpPr>
          <p:grpSpPr>
            <a:xfrm>
              <a:off x="6261881" y="290246"/>
              <a:ext cx="1265651" cy="600355"/>
              <a:chOff x="7076114" y="163419"/>
              <a:chExt cx="1265651" cy="600355"/>
            </a:xfrm>
          </p:grpSpPr>
          <p:sp>
            <p:nvSpPr>
              <p:cNvPr id="13" name="Rounded Rectangle 12">
                <a:extLst>
                  <a:ext uri="{FF2B5EF4-FFF2-40B4-BE49-F238E27FC236}">
                    <a16:creationId xmlns:a16="http://schemas.microsoft.com/office/drawing/2014/main" id="{30C798BE-A008-E24D-8E62-361EF33B11C2}"/>
                  </a:ext>
                </a:extLst>
              </p:cNvPr>
              <p:cNvSpPr/>
              <p:nvPr/>
            </p:nvSpPr>
            <p:spPr>
              <a:xfrm>
                <a:off x="7204857" y="238055"/>
                <a:ext cx="1136908" cy="525719"/>
              </a:xfrm>
              <a:prstGeom prst="roundRect">
                <a:avLst>
                  <a:gd name="adj" fmla="val 11650"/>
                </a:avLst>
              </a:prstGeom>
              <a:solidFill>
                <a:srgbClr val="70E6C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BG"/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EA7136C-7A94-7D4B-A435-0E4D3ADB5F0C}"/>
                  </a:ext>
                </a:extLst>
              </p:cNvPr>
              <p:cNvSpPr txBox="1"/>
              <p:nvPr/>
            </p:nvSpPr>
            <p:spPr>
              <a:xfrm>
                <a:off x="7293773" y="163419"/>
                <a:ext cx="670266" cy="23038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ts val="2080"/>
                  </a:lnSpc>
                  <a:buClr>
                    <a:srgbClr val="16574C"/>
                  </a:buClr>
                  <a:tabLst>
                    <a:tab pos="398463" algn="l"/>
                    <a:tab pos="439738" algn="l"/>
                    <a:tab pos="523875" algn="l"/>
                  </a:tabLst>
                </a:pPr>
                <a:r>
                  <a:rPr lang="en-US" sz="800" b="1" spc="-30" dirty="0">
                    <a:solidFill>
                      <a:srgbClr val="16574C"/>
                    </a:solidFill>
                    <a:latin typeface="Red Hat Display" panose="02010503040201060303" pitchFamily="2" charset="77"/>
                    <a:ea typeface="Red Hat Display Light" panose="02010303040201060303" pitchFamily="2" charset="0"/>
                    <a:cs typeface="Red Hat Display Light" panose="02010303040201060303" pitchFamily="2" charset="0"/>
                  </a:rPr>
                  <a:t>Reports-4-U</a:t>
                </a:r>
                <a:endParaRPr lang="en-GB" sz="800" b="1" spc="-30" dirty="0">
                  <a:solidFill>
                    <a:srgbClr val="16574C"/>
                  </a:solidFill>
                  <a:latin typeface="Red Hat Display" panose="02010503040201060303" pitchFamily="2" charset="77"/>
                  <a:ea typeface="Red Hat Display Light" panose="02010303040201060303" pitchFamily="2" charset="0"/>
                  <a:cs typeface="Red Hat Display Light" panose="02010303040201060303" pitchFamily="2" charset="0"/>
                </a:endParaRPr>
              </a:p>
            </p:txBody>
          </p:sp>
          <p:sp>
            <p:nvSpPr>
              <p:cNvPr id="39" name="Rounded Rectangle 38">
                <a:extLst>
                  <a:ext uri="{FF2B5EF4-FFF2-40B4-BE49-F238E27FC236}">
                    <a16:creationId xmlns:a16="http://schemas.microsoft.com/office/drawing/2014/main" id="{B8016CFA-EC59-DB49-9599-0424D8CD90C7}"/>
                  </a:ext>
                </a:extLst>
              </p:cNvPr>
              <p:cNvSpPr/>
              <p:nvPr/>
            </p:nvSpPr>
            <p:spPr>
              <a:xfrm>
                <a:off x="7391400" y="492396"/>
                <a:ext cx="820381" cy="200899"/>
              </a:xfrm>
              <a:prstGeom prst="roundRect">
                <a:avLst>
                  <a:gd name="adj" fmla="val 50000"/>
                </a:avLst>
              </a:prstGeom>
              <a:solidFill>
                <a:srgbClr val="16574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BG" sz="700" b="1" spc="-30" dirty="0">
                    <a:solidFill>
                      <a:schemeClr val="bg1"/>
                    </a:solidFill>
                    <a:latin typeface="Red Hat Display" panose="02010503040201060303" pitchFamily="2" charset="77"/>
                    <a:ea typeface="Red Hat Display Light" panose="02010303040201060303" pitchFamily="2" charset="0"/>
                    <a:cs typeface="Red Hat Display Light" panose="02010303040201060303" pitchFamily="2" charset="0"/>
                  </a:rPr>
                  <a:t>JSON/RES  T-API</a:t>
                </a:r>
              </a:p>
            </p:txBody>
          </p:sp>
          <p:sp>
            <p:nvSpPr>
              <p:cNvPr id="40" name="Rounded Rectangle 39">
                <a:extLst>
                  <a:ext uri="{FF2B5EF4-FFF2-40B4-BE49-F238E27FC236}">
                    <a16:creationId xmlns:a16="http://schemas.microsoft.com/office/drawing/2014/main" id="{C9810106-AABE-1442-AB01-DEAF30CC0298}"/>
                  </a:ext>
                </a:extLst>
              </p:cNvPr>
              <p:cNvSpPr/>
              <p:nvPr/>
            </p:nvSpPr>
            <p:spPr>
              <a:xfrm>
                <a:off x="7076114" y="415576"/>
                <a:ext cx="252000" cy="129322"/>
              </a:xfrm>
              <a:prstGeom prst="roundRect">
                <a:avLst/>
              </a:prstGeom>
              <a:solidFill>
                <a:srgbClr val="E0B98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BG" sz="700" b="1" dirty="0">
                    <a:solidFill>
                      <a:srgbClr val="16574C"/>
                    </a:solidFill>
                    <a:latin typeface="Red Hat Display" panose="02010503040201060303" pitchFamily="2" charset="77"/>
                  </a:rPr>
                  <a:t>A06</a:t>
                </a:r>
              </a:p>
            </p:txBody>
          </p:sp>
          <p:sp>
            <p:nvSpPr>
              <p:cNvPr id="42" name="Rounded Rectangle 41">
                <a:extLst>
                  <a:ext uri="{FF2B5EF4-FFF2-40B4-BE49-F238E27FC236}">
                    <a16:creationId xmlns:a16="http://schemas.microsoft.com/office/drawing/2014/main" id="{CF2D100F-CB93-1E4A-8789-F5B07BED3323}"/>
                  </a:ext>
                </a:extLst>
              </p:cNvPr>
              <p:cNvSpPr/>
              <p:nvPr/>
            </p:nvSpPr>
            <p:spPr>
              <a:xfrm>
                <a:off x="7076114" y="589484"/>
                <a:ext cx="252000" cy="129322"/>
              </a:xfrm>
              <a:prstGeom prst="roundRect">
                <a:avLst/>
              </a:prstGeom>
              <a:solidFill>
                <a:srgbClr val="A8A5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BG" sz="700" b="1" dirty="0">
                    <a:latin typeface="Red Hat Display" panose="02010503040201060303" pitchFamily="2" charset="77"/>
                  </a:rPr>
                  <a:t>C06</a:t>
                </a:r>
              </a:p>
            </p:txBody>
          </p:sp>
        </p:grpSp>
        <p:sp>
          <p:nvSpPr>
            <p:cNvPr id="44" name="Rounded Rectangle 43">
              <a:extLst>
                <a:ext uri="{FF2B5EF4-FFF2-40B4-BE49-F238E27FC236}">
                  <a16:creationId xmlns:a16="http://schemas.microsoft.com/office/drawing/2014/main" id="{54C29AD3-1AE1-A040-B7BE-FE0D273CB3BB}"/>
                </a:ext>
              </a:extLst>
            </p:cNvPr>
            <p:cNvSpPr/>
            <p:nvPr/>
          </p:nvSpPr>
          <p:spPr>
            <a:xfrm>
              <a:off x="6390623" y="964255"/>
              <a:ext cx="1136908" cy="775326"/>
            </a:xfrm>
            <a:prstGeom prst="roundRect">
              <a:avLst>
                <a:gd name="adj" fmla="val 8680"/>
              </a:avLst>
            </a:prstGeom>
            <a:solidFill>
              <a:srgbClr val="70E6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G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90502C7F-FE80-D84F-93E1-4E4FADD2CFCE}"/>
                </a:ext>
              </a:extLst>
            </p:cNvPr>
            <p:cNvSpPr txBox="1"/>
            <p:nvPr/>
          </p:nvSpPr>
          <p:spPr>
            <a:xfrm>
              <a:off x="6476249" y="904841"/>
              <a:ext cx="670266" cy="23038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ts val="2080"/>
                </a:lnSpc>
                <a:buClr>
                  <a:srgbClr val="16574C"/>
                </a:buClr>
                <a:tabLst>
                  <a:tab pos="398463" algn="l"/>
                  <a:tab pos="439738" algn="l"/>
                  <a:tab pos="523875" algn="l"/>
                </a:tabLst>
              </a:pPr>
              <a:r>
                <a:rPr lang="en-US" sz="800" b="1" spc="-30" dirty="0">
                  <a:solidFill>
                    <a:srgbClr val="16574C"/>
                  </a:solidFill>
                  <a:latin typeface="Red Hat Display" panose="02010503040201060303" pitchFamily="2" charset="77"/>
                  <a:ea typeface="Red Hat Display Light" panose="02010303040201060303" pitchFamily="2" charset="0"/>
                  <a:cs typeface="Red Hat Display Light" panose="02010303040201060303" pitchFamily="2" charset="0"/>
                </a:rPr>
                <a:t>Coyote Data</a:t>
              </a:r>
              <a:endParaRPr lang="en-GB" sz="800" b="1" spc="-30" dirty="0">
                <a:solidFill>
                  <a:srgbClr val="16574C"/>
                </a:solidFill>
                <a:latin typeface="Red Hat Display" panose="02010503040201060303" pitchFamily="2" charset="77"/>
                <a:ea typeface="Red Hat Display Light" panose="02010303040201060303" pitchFamily="2" charset="0"/>
                <a:cs typeface="Red Hat Display Light" panose="02010303040201060303" pitchFamily="2" charset="0"/>
              </a:endParaRPr>
            </a:p>
          </p:txBody>
        </p:sp>
        <p:sp>
          <p:nvSpPr>
            <p:cNvPr id="47" name="Rounded Rectangle 46">
              <a:extLst>
                <a:ext uri="{FF2B5EF4-FFF2-40B4-BE49-F238E27FC236}">
                  <a16:creationId xmlns:a16="http://schemas.microsoft.com/office/drawing/2014/main" id="{38E6E4A0-CA43-E142-A806-38B8D025ABAF}"/>
                </a:ext>
              </a:extLst>
            </p:cNvPr>
            <p:cNvSpPr/>
            <p:nvPr/>
          </p:nvSpPr>
          <p:spPr>
            <a:xfrm>
              <a:off x="6577167" y="1187660"/>
              <a:ext cx="820381" cy="200899"/>
            </a:xfrm>
            <a:prstGeom prst="roundRect">
              <a:avLst>
                <a:gd name="adj" fmla="val 50000"/>
              </a:avLst>
            </a:prstGeom>
            <a:solidFill>
              <a:srgbClr val="1657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BG" sz="700" b="1" spc="-30" dirty="0">
                  <a:solidFill>
                    <a:schemeClr val="bg1"/>
                  </a:solidFill>
                  <a:latin typeface="Red Hat Display" panose="02010503040201060303" pitchFamily="2" charset="77"/>
                  <a:ea typeface="Red Hat Display Light" panose="02010303040201060303" pitchFamily="2" charset="0"/>
                  <a:cs typeface="Red Hat Display Light" panose="02010303040201060303" pitchFamily="2" charset="0"/>
                </a:rPr>
                <a:t>WS - API</a:t>
              </a:r>
            </a:p>
          </p:txBody>
        </p:sp>
        <p:sp>
          <p:nvSpPr>
            <p:cNvPr id="48" name="Rounded Rectangle 47">
              <a:extLst>
                <a:ext uri="{FF2B5EF4-FFF2-40B4-BE49-F238E27FC236}">
                  <a16:creationId xmlns:a16="http://schemas.microsoft.com/office/drawing/2014/main" id="{71EC4A53-765A-EE4C-9587-2904D2D6DA23}"/>
                </a:ext>
              </a:extLst>
            </p:cNvPr>
            <p:cNvSpPr/>
            <p:nvPr/>
          </p:nvSpPr>
          <p:spPr>
            <a:xfrm>
              <a:off x="6577167" y="1460508"/>
              <a:ext cx="820381" cy="200899"/>
            </a:xfrm>
            <a:prstGeom prst="roundRect">
              <a:avLst>
                <a:gd name="adj" fmla="val 50000"/>
              </a:avLst>
            </a:prstGeom>
            <a:solidFill>
              <a:srgbClr val="1657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BG" sz="700" b="1" spc="-30" dirty="0">
                  <a:solidFill>
                    <a:schemeClr val="bg1"/>
                  </a:solidFill>
                  <a:latin typeface="Red Hat Display" panose="02010503040201060303" pitchFamily="2" charset="77"/>
                  <a:ea typeface="Red Hat Display Light" panose="02010303040201060303" pitchFamily="2" charset="0"/>
                  <a:cs typeface="Red Hat Display Light" panose="02010303040201060303" pitchFamily="2" charset="0"/>
                </a:rPr>
                <a:t>FTP-D rop</a:t>
              </a:r>
            </a:p>
          </p:txBody>
        </p:sp>
        <p:sp>
          <p:nvSpPr>
            <p:cNvPr id="49" name="Rounded Rectangle 48">
              <a:extLst>
                <a:ext uri="{FF2B5EF4-FFF2-40B4-BE49-F238E27FC236}">
                  <a16:creationId xmlns:a16="http://schemas.microsoft.com/office/drawing/2014/main" id="{8221CEDB-593A-2542-AC80-23F519E41CDA}"/>
                </a:ext>
              </a:extLst>
            </p:cNvPr>
            <p:cNvSpPr/>
            <p:nvPr/>
          </p:nvSpPr>
          <p:spPr>
            <a:xfrm>
              <a:off x="6390623" y="2022419"/>
              <a:ext cx="1136908" cy="889492"/>
            </a:xfrm>
            <a:prstGeom prst="roundRect">
              <a:avLst>
                <a:gd name="adj" fmla="val 8680"/>
              </a:avLst>
            </a:prstGeom>
            <a:solidFill>
              <a:srgbClr val="70E6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G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F0E4B2F4-4B11-C841-8A45-94DE307BDCFB}"/>
                </a:ext>
              </a:extLst>
            </p:cNvPr>
            <p:cNvSpPr txBox="1"/>
            <p:nvPr/>
          </p:nvSpPr>
          <p:spPr>
            <a:xfrm>
              <a:off x="6476249" y="1956233"/>
              <a:ext cx="670266" cy="23038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ts val="2080"/>
                </a:lnSpc>
                <a:buClr>
                  <a:srgbClr val="16574C"/>
                </a:buClr>
                <a:tabLst>
                  <a:tab pos="398463" algn="l"/>
                  <a:tab pos="439738" algn="l"/>
                  <a:tab pos="523875" algn="l"/>
                </a:tabLst>
              </a:pPr>
              <a:r>
                <a:rPr lang="en-US" sz="800" b="1" spc="-30" dirty="0">
                  <a:solidFill>
                    <a:srgbClr val="16574C"/>
                  </a:solidFill>
                  <a:latin typeface="Red Hat Display" panose="02010503040201060303" pitchFamily="2" charset="77"/>
                  <a:ea typeface="Red Hat Display Light" panose="02010303040201060303" pitchFamily="2" charset="0"/>
                  <a:cs typeface="Red Hat Display Light" panose="02010303040201060303" pitchFamily="2" charset="0"/>
                </a:rPr>
                <a:t>Browser</a:t>
              </a:r>
              <a:endParaRPr lang="en-GB" sz="800" b="1" spc="-30" dirty="0">
                <a:solidFill>
                  <a:srgbClr val="16574C"/>
                </a:solidFill>
                <a:latin typeface="Red Hat Display" panose="02010503040201060303" pitchFamily="2" charset="77"/>
                <a:ea typeface="Red Hat Display Light" panose="02010303040201060303" pitchFamily="2" charset="0"/>
                <a:cs typeface="Red Hat Display Light" panose="02010303040201060303" pitchFamily="2" charset="0"/>
              </a:endParaRPr>
            </a:p>
          </p:txBody>
        </p:sp>
        <p:sp>
          <p:nvSpPr>
            <p:cNvPr id="51" name="Rounded Rectangle 50">
              <a:extLst>
                <a:ext uri="{FF2B5EF4-FFF2-40B4-BE49-F238E27FC236}">
                  <a16:creationId xmlns:a16="http://schemas.microsoft.com/office/drawing/2014/main" id="{13217751-D619-704B-A32C-089E6C16CE4D}"/>
                </a:ext>
              </a:extLst>
            </p:cNvPr>
            <p:cNvSpPr/>
            <p:nvPr/>
          </p:nvSpPr>
          <p:spPr>
            <a:xfrm>
              <a:off x="6577167" y="2225953"/>
              <a:ext cx="820381" cy="200899"/>
            </a:xfrm>
            <a:prstGeom prst="roundRect">
              <a:avLst>
                <a:gd name="adj" fmla="val 50000"/>
              </a:avLst>
            </a:prstGeom>
            <a:solidFill>
              <a:srgbClr val="1657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BG" sz="700" b="1" spc="-30" dirty="0">
                  <a:solidFill>
                    <a:schemeClr val="bg1"/>
                  </a:solidFill>
                  <a:latin typeface="Red Hat Display" panose="02010503040201060303" pitchFamily="2" charset="77"/>
                  <a:ea typeface="Red Hat Display Light" panose="02010303040201060303" pitchFamily="2" charset="0"/>
                  <a:cs typeface="Red Hat Display Light" panose="02010303040201060303" pitchFamily="2" charset="0"/>
                </a:rPr>
                <a:t>Flash</a:t>
              </a:r>
            </a:p>
          </p:txBody>
        </p:sp>
        <p:sp>
          <p:nvSpPr>
            <p:cNvPr id="52" name="Rounded Rectangle 51">
              <a:extLst>
                <a:ext uri="{FF2B5EF4-FFF2-40B4-BE49-F238E27FC236}">
                  <a16:creationId xmlns:a16="http://schemas.microsoft.com/office/drawing/2014/main" id="{57DFBE6A-66F4-AC48-9BD0-876AA3B28CAB}"/>
                </a:ext>
              </a:extLst>
            </p:cNvPr>
            <p:cNvSpPr/>
            <p:nvPr/>
          </p:nvSpPr>
          <p:spPr>
            <a:xfrm>
              <a:off x="6577167" y="2498801"/>
              <a:ext cx="820381" cy="200899"/>
            </a:xfrm>
            <a:prstGeom prst="roundRect">
              <a:avLst>
                <a:gd name="adj" fmla="val 50000"/>
              </a:avLst>
            </a:prstGeom>
            <a:solidFill>
              <a:srgbClr val="1657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BG" sz="700" b="1" spc="-30" dirty="0">
                  <a:solidFill>
                    <a:schemeClr val="bg1"/>
                  </a:solidFill>
                  <a:latin typeface="Red Hat Display" panose="02010503040201060303" pitchFamily="2" charset="77"/>
                  <a:ea typeface="Red Hat Display Light" panose="02010303040201060303" pitchFamily="2" charset="0"/>
                  <a:cs typeface="Red Hat Display Light" panose="02010303040201060303" pitchFamily="2" charset="0"/>
                </a:rPr>
                <a:t>Java Script</a:t>
              </a:r>
            </a:p>
          </p:txBody>
        </p: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F5B7AACB-6B15-E142-AFB7-4A41BA903DCC}"/>
                </a:ext>
              </a:extLst>
            </p:cNvPr>
            <p:cNvGrpSpPr/>
            <p:nvPr/>
          </p:nvGrpSpPr>
          <p:grpSpPr>
            <a:xfrm>
              <a:off x="6261880" y="2336740"/>
              <a:ext cx="252000" cy="506693"/>
              <a:chOff x="7076113" y="2324602"/>
              <a:chExt cx="252000" cy="506693"/>
            </a:xfrm>
          </p:grpSpPr>
          <p:sp>
            <p:nvSpPr>
              <p:cNvPr id="54" name="Rounded Rectangle 53">
                <a:extLst>
                  <a:ext uri="{FF2B5EF4-FFF2-40B4-BE49-F238E27FC236}">
                    <a16:creationId xmlns:a16="http://schemas.microsoft.com/office/drawing/2014/main" id="{B95F5575-4538-0843-96F8-B9DF731816E7}"/>
                  </a:ext>
                </a:extLst>
              </p:cNvPr>
              <p:cNvSpPr/>
              <p:nvPr/>
            </p:nvSpPr>
            <p:spPr>
              <a:xfrm>
                <a:off x="7076113" y="2324602"/>
                <a:ext cx="252000" cy="129322"/>
              </a:xfrm>
              <a:prstGeom prst="roundRect">
                <a:avLst/>
              </a:prstGeom>
              <a:solidFill>
                <a:srgbClr val="E0B98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BG" sz="700" b="1" dirty="0">
                    <a:solidFill>
                      <a:srgbClr val="16574C"/>
                    </a:solidFill>
                    <a:latin typeface="Red Hat Display" panose="02010503040201060303" pitchFamily="2" charset="77"/>
                  </a:rPr>
                  <a:t>A02</a:t>
                </a:r>
              </a:p>
            </p:txBody>
          </p:sp>
          <p:sp>
            <p:nvSpPr>
              <p:cNvPr id="55" name="Rounded Rectangle 54">
                <a:extLst>
                  <a:ext uri="{FF2B5EF4-FFF2-40B4-BE49-F238E27FC236}">
                    <a16:creationId xmlns:a16="http://schemas.microsoft.com/office/drawing/2014/main" id="{77D3FF77-5A5F-804B-9EEF-1FCC69108D23}"/>
                  </a:ext>
                </a:extLst>
              </p:cNvPr>
              <p:cNvSpPr/>
              <p:nvPr/>
            </p:nvSpPr>
            <p:spPr>
              <a:xfrm>
                <a:off x="7076113" y="2513287"/>
                <a:ext cx="252000" cy="129322"/>
              </a:xfrm>
              <a:prstGeom prst="roundRect">
                <a:avLst/>
              </a:prstGeom>
              <a:solidFill>
                <a:srgbClr val="E0B98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BG" sz="700" b="1" dirty="0">
                    <a:solidFill>
                      <a:srgbClr val="16574C"/>
                    </a:solidFill>
                    <a:latin typeface="Red Hat Display" panose="02010503040201060303" pitchFamily="2" charset="77"/>
                  </a:rPr>
                  <a:t>A03</a:t>
                </a:r>
              </a:p>
            </p:txBody>
          </p:sp>
          <p:sp>
            <p:nvSpPr>
              <p:cNvPr id="56" name="Rounded Rectangle 55">
                <a:extLst>
                  <a:ext uri="{FF2B5EF4-FFF2-40B4-BE49-F238E27FC236}">
                    <a16:creationId xmlns:a16="http://schemas.microsoft.com/office/drawing/2014/main" id="{E20C2743-7AE0-704A-9E71-BF3EC346EB88}"/>
                  </a:ext>
                </a:extLst>
              </p:cNvPr>
              <p:cNvSpPr/>
              <p:nvPr/>
            </p:nvSpPr>
            <p:spPr>
              <a:xfrm>
                <a:off x="7076113" y="2701973"/>
                <a:ext cx="252000" cy="129322"/>
              </a:xfrm>
              <a:prstGeom prst="roundRect">
                <a:avLst/>
              </a:prstGeom>
              <a:solidFill>
                <a:srgbClr val="E0B98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BG" sz="700" b="1" dirty="0">
                    <a:solidFill>
                      <a:srgbClr val="16574C"/>
                    </a:solidFill>
                    <a:latin typeface="Red Hat Display" panose="02010503040201060303" pitchFamily="2" charset="77"/>
                  </a:rPr>
                  <a:t>A04</a:t>
                </a:r>
              </a:p>
            </p:txBody>
          </p:sp>
        </p:grp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EB55290B-F0D3-F14E-B8FD-6AFCCAFE1C75}"/>
                </a:ext>
              </a:extLst>
            </p:cNvPr>
            <p:cNvSpPr txBox="1"/>
            <p:nvPr/>
          </p:nvSpPr>
          <p:spPr>
            <a:xfrm>
              <a:off x="6263466" y="2886864"/>
              <a:ext cx="670266" cy="23038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ts val="2080"/>
                </a:lnSpc>
                <a:buClr>
                  <a:srgbClr val="16574C"/>
                </a:buClr>
                <a:tabLst>
                  <a:tab pos="398463" algn="l"/>
                  <a:tab pos="439738" algn="l"/>
                  <a:tab pos="523875" algn="l"/>
                </a:tabLst>
              </a:pPr>
              <a:r>
                <a:rPr lang="en-US" sz="800" b="1" spc="-30" dirty="0">
                  <a:solidFill>
                    <a:srgbClr val="16574C"/>
                  </a:solidFill>
                  <a:latin typeface="Red Hat Display" panose="02010503040201060303" pitchFamily="2" charset="77"/>
                  <a:ea typeface="Red Hat Display Light" panose="02010303040201060303" pitchFamily="2" charset="0"/>
                  <a:cs typeface="Red Hat Display Light" panose="02010303040201060303" pitchFamily="2" charset="0"/>
                </a:rPr>
                <a:t>Internet</a:t>
              </a:r>
              <a:endParaRPr lang="en-GB" sz="800" b="1" spc="-30" dirty="0">
                <a:solidFill>
                  <a:srgbClr val="16574C"/>
                </a:solidFill>
                <a:latin typeface="Red Hat Display" panose="02010503040201060303" pitchFamily="2" charset="77"/>
                <a:ea typeface="Red Hat Display Light" panose="02010303040201060303" pitchFamily="2" charset="0"/>
                <a:cs typeface="Red Hat Display Light" panose="02010303040201060303" pitchFamily="2" charset="0"/>
              </a:endParaRPr>
            </a:p>
          </p:txBody>
        </p:sp>
        <p:sp>
          <p:nvSpPr>
            <p:cNvPr id="76" name="Rounded Rectangle 75">
              <a:extLst>
                <a:ext uri="{FF2B5EF4-FFF2-40B4-BE49-F238E27FC236}">
                  <a16:creationId xmlns:a16="http://schemas.microsoft.com/office/drawing/2014/main" id="{32826984-B6D1-1547-A6BD-DB3F181AB41D}"/>
                </a:ext>
              </a:extLst>
            </p:cNvPr>
            <p:cNvSpPr/>
            <p:nvPr/>
          </p:nvSpPr>
          <p:spPr>
            <a:xfrm>
              <a:off x="8045760" y="268474"/>
              <a:ext cx="1083831" cy="2896550"/>
            </a:xfrm>
            <a:prstGeom prst="roundRect">
              <a:avLst>
                <a:gd name="adj" fmla="val 8680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G"/>
            </a:p>
          </p:txBody>
        </p:sp>
        <p:sp>
          <p:nvSpPr>
            <p:cNvPr id="78" name="Rounded Rectangle 77">
              <a:extLst>
                <a:ext uri="{FF2B5EF4-FFF2-40B4-BE49-F238E27FC236}">
                  <a16:creationId xmlns:a16="http://schemas.microsoft.com/office/drawing/2014/main" id="{071C2DA3-4DFC-D34F-8F96-CC6044F1B10E}"/>
                </a:ext>
              </a:extLst>
            </p:cNvPr>
            <p:cNvSpPr/>
            <p:nvPr/>
          </p:nvSpPr>
          <p:spPr>
            <a:xfrm>
              <a:off x="8257446" y="1764520"/>
              <a:ext cx="791878" cy="871870"/>
            </a:xfrm>
            <a:prstGeom prst="roundRect">
              <a:avLst>
                <a:gd name="adj" fmla="val 8680"/>
              </a:avLst>
            </a:prstGeom>
            <a:solidFill>
              <a:srgbClr val="70E6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BG" sz="700" b="1" dirty="0">
                  <a:solidFill>
                    <a:srgbClr val="16574C"/>
                  </a:solidFill>
                  <a:latin typeface="Red Hat Display" panose="02010503040201060303" pitchFamily="2" charset="77"/>
                </a:rPr>
                <a:t>Web</a:t>
              </a:r>
            </a:p>
            <a:p>
              <a:pPr algn="ctr"/>
              <a:r>
                <a:rPr lang="en-BG" sz="700" b="1" dirty="0">
                  <a:solidFill>
                    <a:srgbClr val="16574C"/>
                  </a:solidFill>
                  <a:latin typeface="Red Hat Display" panose="02010503040201060303" pitchFamily="2" charset="77"/>
                </a:rPr>
                <a:t>Server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4E2F3058-E170-A240-B307-75B422D18187}"/>
                </a:ext>
              </a:extLst>
            </p:cNvPr>
            <p:cNvSpPr txBox="1"/>
            <p:nvPr/>
          </p:nvSpPr>
          <p:spPr>
            <a:xfrm>
              <a:off x="7616986" y="2117044"/>
              <a:ext cx="428773" cy="23038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ts val="2080"/>
                </a:lnSpc>
                <a:buClr>
                  <a:srgbClr val="16574C"/>
                </a:buClr>
                <a:tabLst>
                  <a:tab pos="398463" algn="l"/>
                  <a:tab pos="439738" algn="l"/>
                  <a:tab pos="523875" algn="l"/>
                </a:tabLst>
              </a:pPr>
              <a:r>
                <a:rPr lang="en-US" sz="800" b="1" spc="-30" dirty="0">
                  <a:solidFill>
                    <a:srgbClr val="16574C"/>
                  </a:solidFill>
                  <a:latin typeface="Red Hat Display" panose="02010503040201060303" pitchFamily="2" charset="77"/>
                  <a:ea typeface="Red Hat Display Light" panose="02010303040201060303" pitchFamily="2" charset="0"/>
                  <a:cs typeface="Red Hat Display Light" panose="02010303040201060303" pitchFamily="2" charset="0"/>
                </a:rPr>
                <a:t>HTTPS</a:t>
              </a:r>
              <a:endParaRPr lang="en-GB" sz="800" b="1" spc="-30" dirty="0">
                <a:solidFill>
                  <a:srgbClr val="16574C"/>
                </a:solidFill>
                <a:latin typeface="Red Hat Display" panose="02010503040201060303" pitchFamily="2" charset="77"/>
                <a:ea typeface="Red Hat Display Light" panose="02010303040201060303" pitchFamily="2" charset="0"/>
                <a:cs typeface="Red Hat Display Light" panose="02010303040201060303" pitchFamily="2" charset="0"/>
              </a:endParaRPr>
            </a:p>
          </p:txBody>
        </p:sp>
        <p:sp>
          <p:nvSpPr>
            <p:cNvPr id="80" name="Rounded Rectangle 79">
              <a:extLst>
                <a:ext uri="{FF2B5EF4-FFF2-40B4-BE49-F238E27FC236}">
                  <a16:creationId xmlns:a16="http://schemas.microsoft.com/office/drawing/2014/main" id="{4B738D86-419A-AA4D-8999-D103FF9B1116}"/>
                </a:ext>
              </a:extLst>
            </p:cNvPr>
            <p:cNvSpPr/>
            <p:nvPr/>
          </p:nvSpPr>
          <p:spPr>
            <a:xfrm>
              <a:off x="8257446" y="364882"/>
              <a:ext cx="791878" cy="246435"/>
            </a:xfrm>
            <a:prstGeom prst="roundRect">
              <a:avLst>
                <a:gd name="adj" fmla="val 26019"/>
              </a:avLst>
            </a:prstGeom>
            <a:solidFill>
              <a:srgbClr val="70E6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BG" sz="700" b="1" dirty="0">
                  <a:solidFill>
                    <a:srgbClr val="16574C"/>
                  </a:solidFill>
                  <a:latin typeface="Red Hat Display" panose="02010503040201060303" pitchFamily="2" charset="77"/>
                </a:rPr>
                <a:t>WS</a:t>
              </a:r>
            </a:p>
            <a:p>
              <a:pPr algn="ctr"/>
              <a:r>
                <a:rPr lang="en-BG" sz="700" b="1" dirty="0">
                  <a:solidFill>
                    <a:srgbClr val="16574C"/>
                  </a:solidFill>
                  <a:latin typeface="Red Hat Display" panose="02010503040201060303" pitchFamily="2" charset="77"/>
                </a:rPr>
                <a:t>Gateway</a:t>
              </a:r>
            </a:p>
          </p:txBody>
        </p:sp>
        <p:sp>
          <p:nvSpPr>
            <p:cNvPr id="85" name="Rounded Rectangle 84">
              <a:extLst>
                <a:ext uri="{FF2B5EF4-FFF2-40B4-BE49-F238E27FC236}">
                  <a16:creationId xmlns:a16="http://schemas.microsoft.com/office/drawing/2014/main" id="{033288FE-AF65-E841-8AA4-BAC7561290A4}"/>
                </a:ext>
              </a:extLst>
            </p:cNvPr>
            <p:cNvSpPr/>
            <p:nvPr/>
          </p:nvSpPr>
          <p:spPr>
            <a:xfrm>
              <a:off x="8864807" y="1890255"/>
              <a:ext cx="252000" cy="129322"/>
            </a:xfrm>
            <a:prstGeom prst="roundRect">
              <a:avLst/>
            </a:prstGeom>
            <a:solidFill>
              <a:srgbClr val="E0B9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BG" sz="700" b="1" spc="-30" dirty="0">
                  <a:solidFill>
                    <a:srgbClr val="16574C"/>
                  </a:solidFill>
                  <a:latin typeface="Red Hat Display" panose="02010503040201060303" pitchFamily="2" charset="77"/>
                </a:rPr>
                <a:t>A03</a:t>
              </a:r>
            </a:p>
          </p:txBody>
        </p:sp>
        <p:sp>
          <p:nvSpPr>
            <p:cNvPr id="86" name="Rounded Rectangle 85">
              <a:extLst>
                <a:ext uri="{FF2B5EF4-FFF2-40B4-BE49-F238E27FC236}">
                  <a16:creationId xmlns:a16="http://schemas.microsoft.com/office/drawing/2014/main" id="{2F740F3C-6297-0D4F-B620-9DE2C2BC28AC}"/>
                </a:ext>
              </a:extLst>
            </p:cNvPr>
            <p:cNvSpPr/>
            <p:nvPr/>
          </p:nvSpPr>
          <p:spPr>
            <a:xfrm>
              <a:off x="9163897" y="1890255"/>
              <a:ext cx="252000" cy="129322"/>
            </a:xfrm>
            <a:prstGeom prst="roundRect">
              <a:avLst/>
            </a:prstGeom>
            <a:solidFill>
              <a:srgbClr val="A8A5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BG" sz="700" b="1" spc="-30" dirty="0">
                  <a:solidFill>
                    <a:schemeClr val="bg1"/>
                  </a:solidFill>
                  <a:latin typeface="Red Hat Display" panose="02010503040201060303" pitchFamily="2" charset="77"/>
                </a:rPr>
                <a:t>C06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F6D5A073-2C96-D94F-8715-F2B3782CC840}"/>
                </a:ext>
              </a:extLst>
            </p:cNvPr>
            <p:cNvSpPr txBox="1"/>
            <p:nvPr/>
          </p:nvSpPr>
          <p:spPr>
            <a:xfrm>
              <a:off x="7616986" y="384935"/>
              <a:ext cx="428773" cy="25282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ts val="980"/>
                </a:lnSpc>
                <a:buClr>
                  <a:srgbClr val="16574C"/>
                </a:buClr>
                <a:tabLst>
                  <a:tab pos="398463" algn="l"/>
                  <a:tab pos="439738" algn="l"/>
                  <a:tab pos="523875" algn="l"/>
                </a:tabLst>
              </a:pPr>
              <a:r>
                <a:rPr lang="en-US" sz="800" b="1" spc="-30" dirty="0">
                  <a:solidFill>
                    <a:srgbClr val="16574C"/>
                  </a:solidFill>
                  <a:latin typeface="Red Hat Display" panose="02010503040201060303" pitchFamily="2" charset="77"/>
                  <a:ea typeface="Red Hat Display Light" panose="02010303040201060303" pitchFamily="2" charset="0"/>
                  <a:cs typeface="Red Hat Display Light" panose="02010303040201060303" pitchFamily="2" charset="0"/>
                </a:rPr>
                <a:t>SOAP/</a:t>
              </a:r>
            </a:p>
            <a:p>
              <a:pPr algn="ctr">
                <a:lnSpc>
                  <a:spcPts val="980"/>
                </a:lnSpc>
                <a:buClr>
                  <a:srgbClr val="16574C"/>
                </a:buClr>
                <a:tabLst>
                  <a:tab pos="398463" algn="l"/>
                  <a:tab pos="439738" algn="l"/>
                  <a:tab pos="523875" algn="l"/>
                </a:tabLst>
              </a:pPr>
              <a:r>
                <a:rPr lang="en-US" sz="800" b="1" spc="-30" dirty="0">
                  <a:solidFill>
                    <a:srgbClr val="16574C"/>
                  </a:solidFill>
                  <a:latin typeface="Red Hat Display" panose="02010503040201060303" pitchFamily="2" charset="77"/>
                  <a:ea typeface="Red Hat Display Light" panose="02010303040201060303" pitchFamily="2" charset="0"/>
                  <a:cs typeface="Red Hat Display Light" panose="02010303040201060303" pitchFamily="2" charset="0"/>
                </a:rPr>
                <a:t>SSL</a:t>
              </a:r>
              <a:endParaRPr lang="en-GB" sz="800" b="1" spc="-30" dirty="0">
                <a:solidFill>
                  <a:srgbClr val="16574C"/>
                </a:solidFill>
                <a:latin typeface="Red Hat Display" panose="02010503040201060303" pitchFamily="2" charset="77"/>
                <a:ea typeface="Red Hat Display Light" panose="02010303040201060303" pitchFamily="2" charset="0"/>
                <a:cs typeface="Red Hat Display Light" panose="02010303040201060303" pitchFamily="2" charset="0"/>
              </a:endParaRPr>
            </a:p>
          </p:txBody>
        </p:sp>
        <p:grpSp>
          <p:nvGrpSpPr>
            <p:cNvPr id="165" name="Group 164">
              <a:extLst>
                <a:ext uri="{FF2B5EF4-FFF2-40B4-BE49-F238E27FC236}">
                  <a16:creationId xmlns:a16="http://schemas.microsoft.com/office/drawing/2014/main" id="{273E3EA7-EFE5-2541-8AB6-FF6FBFF632C7}"/>
                </a:ext>
              </a:extLst>
            </p:cNvPr>
            <p:cNvGrpSpPr/>
            <p:nvPr/>
          </p:nvGrpSpPr>
          <p:grpSpPr>
            <a:xfrm>
              <a:off x="6206073" y="862585"/>
              <a:ext cx="5799014" cy="3980067"/>
              <a:chOff x="6206073" y="862585"/>
              <a:chExt cx="5799014" cy="3980067"/>
            </a:xfrm>
          </p:grpSpPr>
          <p:sp>
            <p:nvSpPr>
              <p:cNvPr id="75" name="Rounded Rectangle 74">
                <a:extLst>
                  <a:ext uri="{FF2B5EF4-FFF2-40B4-BE49-F238E27FC236}">
                    <a16:creationId xmlns:a16="http://schemas.microsoft.com/office/drawing/2014/main" id="{153B5E6F-57BC-FB4B-9390-7C012E0FB045}"/>
                  </a:ext>
                </a:extLst>
              </p:cNvPr>
              <p:cNvSpPr/>
              <p:nvPr/>
            </p:nvSpPr>
            <p:spPr>
              <a:xfrm>
                <a:off x="6206073" y="3249363"/>
                <a:ext cx="2931642" cy="1593289"/>
              </a:xfrm>
              <a:prstGeom prst="roundRect">
                <a:avLst>
                  <a:gd name="adj" fmla="val 4524"/>
                </a:avLst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BG"/>
              </a:p>
            </p:txBody>
          </p:sp>
          <p:sp>
            <p:nvSpPr>
              <p:cNvPr id="67" name="Rounded Rectangle 66">
                <a:extLst>
                  <a:ext uri="{FF2B5EF4-FFF2-40B4-BE49-F238E27FC236}">
                    <a16:creationId xmlns:a16="http://schemas.microsoft.com/office/drawing/2014/main" id="{26F640EE-72F8-DA40-87B6-06A82F7229A6}"/>
                  </a:ext>
                </a:extLst>
              </p:cNvPr>
              <p:cNvSpPr/>
              <p:nvPr/>
            </p:nvSpPr>
            <p:spPr>
              <a:xfrm>
                <a:off x="6390623" y="3543776"/>
                <a:ext cx="1136908" cy="960360"/>
              </a:xfrm>
              <a:prstGeom prst="roundRect">
                <a:avLst>
                  <a:gd name="adj" fmla="val 8680"/>
                </a:avLst>
              </a:prstGeom>
              <a:solidFill>
                <a:srgbClr val="70E6C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BG"/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31D82F75-554E-5C4B-B894-29817FA95812}"/>
                  </a:ext>
                </a:extLst>
              </p:cNvPr>
              <p:cNvSpPr txBox="1"/>
              <p:nvPr/>
            </p:nvSpPr>
            <p:spPr>
              <a:xfrm>
                <a:off x="6476249" y="3490290"/>
                <a:ext cx="670266" cy="23038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ts val="2080"/>
                  </a:lnSpc>
                  <a:buClr>
                    <a:srgbClr val="16574C"/>
                  </a:buClr>
                  <a:tabLst>
                    <a:tab pos="398463" algn="l"/>
                    <a:tab pos="439738" algn="l"/>
                    <a:tab pos="523875" algn="l"/>
                  </a:tabLst>
                </a:pPr>
                <a:r>
                  <a:rPr lang="en-US" sz="800" b="1" spc="-30" dirty="0">
                    <a:solidFill>
                      <a:srgbClr val="16574C"/>
                    </a:solidFill>
                    <a:latin typeface="Red Hat Display" panose="02010503040201060303" pitchFamily="2" charset="77"/>
                    <a:ea typeface="Red Hat Display Light" panose="02010303040201060303" pitchFamily="2" charset="0"/>
                    <a:cs typeface="Red Hat Display Light" panose="02010303040201060303" pitchFamily="2" charset="0"/>
                  </a:rPr>
                  <a:t>Browser</a:t>
                </a:r>
                <a:endParaRPr lang="en-GB" sz="800" b="1" spc="-30" dirty="0">
                  <a:solidFill>
                    <a:srgbClr val="16574C"/>
                  </a:solidFill>
                  <a:latin typeface="Red Hat Display" panose="02010503040201060303" pitchFamily="2" charset="77"/>
                  <a:ea typeface="Red Hat Display Light" panose="02010303040201060303" pitchFamily="2" charset="0"/>
                  <a:cs typeface="Red Hat Display Light" panose="02010303040201060303" pitchFamily="2" charset="0"/>
                </a:endParaRPr>
              </a:p>
            </p:txBody>
          </p:sp>
          <p:sp>
            <p:nvSpPr>
              <p:cNvPr id="69" name="Rounded Rectangle 68">
                <a:extLst>
                  <a:ext uri="{FF2B5EF4-FFF2-40B4-BE49-F238E27FC236}">
                    <a16:creationId xmlns:a16="http://schemas.microsoft.com/office/drawing/2014/main" id="{D908D067-AA6B-3E45-A75E-E8DC27217E99}"/>
                  </a:ext>
                </a:extLst>
              </p:cNvPr>
              <p:cNvSpPr/>
              <p:nvPr/>
            </p:nvSpPr>
            <p:spPr>
              <a:xfrm>
                <a:off x="6577167" y="3780413"/>
                <a:ext cx="820381" cy="200899"/>
              </a:xfrm>
              <a:prstGeom prst="roundRect">
                <a:avLst>
                  <a:gd name="adj" fmla="val 50000"/>
                </a:avLst>
              </a:prstGeom>
              <a:solidFill>
                <a:srgbClr val="16574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BG" sz="700" b="1" spc="-30" dirty="0">
                    <a:solidFill>
                      <a:schemeClr val="bg1"/>
                    </a:solidFill>
                    <a:latin typeface="Red Hat Display" panose="02010503040201060303" pitchFamily="2" charset="77"/>
                    <a:ea typeface="Red Hat Display Light" panose="02010303040201060303" pitchFamily="2" charset="0"/>
                    <a:cs typeface="Red Hat Display Light" panose="02010303040201060303" pitchFamily="2" charset="0"/>
                  </a:rPr>
                  <a:t>Flash</a:t>
                </a:r>
              </a:p>
            </p:txBody>
          </p:sp>
          <p:sp>
            <p:nvSpPr>
              <p:cNvPr id="70" name="Rounded Rectangle 69">
                <a:extLst>
                  <a:ext uri="{FF2B5EF4-FFF2-40B4-BE49-F238E27FC236}">
                    <a16:creationId xmlns:a16="http://schemas.microsoft.com/office/drawing/2014/main" id="{07BBF28F-786F-8646-97FD-E6FCD51EDE81}"/>
                  </a:ext>
                </a:extLst>
              </p:cNvPr>
              <p:cNvSpPr/>
              <p:nvPr/>
            </p:nvSpPr>
            <p:spPr>
              <a:xfrm>
                <a:off x="6577167" y="4053261"/>
                <a:ext cx="820381" cy="200899"/>
              </a:xfrm>
              <a:prstGeom prst="roundRect">
                <a:avLst>
                  <a:gd name="adj" fmla="val 50000"/>
                </a:avLst>
              </a:prstGeom>
              <a:solidFill>
                <a:srgbClr val="16574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BG" sz="700" b="1" spc="-30" dirty="0">
                    <a:solidFill>
                      <a:schemeClr val="bg1"/>
                    </a:solidFill>
                    <a:latin typeface="Red Hat Display" panose="02010503040201060303" pitchFamily="2" charset="77"/>
                    <a:ea typeface="Red Hat Display Light" panose="02010303040201060303" pitchFamily="2" charset="0"/>
                    <a:cs typeface="Red Hat Display Light" panose="02010303040201060303" pitchFamily="2" charset="0"/>
                  </a:rPr>
                  <a:t>Java Script</a:t>
                </a:r>
              </a:p>
            </p:txBody>
          </p:sp>
          <p:grpSp>
            <p:nvGrpSpPr>
              <p:cNvPr id="71" name="Group 70">
                <a:extLst>
                  <a:ext uri="{FF2B5EF4-FFF2-40B4-BE49-F238E27FC236}">
                    <a16:creationId xmlns:a16="http://schemas.microsoft.com/office/drawing/2014/main" id="{1A9A7CBA-0202-EE40-B903-E925CBA3F522}"/>
                  </a:ext>
                </a:extLst>
              </p:cNvPr>
              <p:cNvGrpSpPr/>
              <p:nvPr/>
            </p:nvGrpSpPr>
            <p:grpSpPr>
              <a:xfrm>
                <a:off x="6261880" y="3906882"/>
                <a:ext cx="252000" cy="506693"/>
                <a:chOff x="7076113" y="2324602"/>
                <a:chExt cx="252000" cy="506693"/>
              </a:xfrm>
            </p:grpSpPr>
            <p:sp>
              <p:nvSpPr>
                <p:cNvPr id="72" name="Rounded Rectangle 71">
                  <a:extLst>
                    <a:ext uri="{FF2B5EF4-FFF2-40B4-BE49-F238E27FC236}">
                      <a16:creationId xmlns:a16="http://schemas.microsoft.com/office/drawing/2014/main" id="{69B55945-D2C7-2945-8649-8C200267A76E}"/>
                    </a:ext>
                  </a:extLst>
                </p:cNvPr>
                <p:cNvSpPr/>
                <p:nvPr/>
              </p:nvSpPr>
              <p:spPr>
                <a:xfrm>
                  <a:off x="7076113" y="2324602"/>
                  <a:ext cx="252000" cy="129322"/>
                </a:xfrm>
                <a:prstGeom prst="roundRect">
                  <a:avLst/>
                </a:prstGeom>
                <a:solidFill>
                  <a:srgbClr val="E0B98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BG" sz="700" b="1" dirty="0">
                      <a:solidFill>
                        <a:srgbClr val="16574C"/>
                      </a:solidFill>
                      <a:latin typeface="Red Hat Display" panose="02010503040201060303" pitchFamily="2" charset="77"/>
                    </a:rPr>
                    <a:t>A02</a:t>
                  </a:r>
                </a:p>
              </p:txBody>
            </p:sp>
            <p:sp>
              <p:nvSpPr>
                <p:cNvPr id="73" name="Rounded Rectangle 72">
                  <a:extLst>
                    <a:ext uri="{FF2B5EF4-FFF2-40B4-BE49-F238E27FC236}">
                      <a16:creationId xmlns:a16="http://schemas.microsoft.com/office/drawing/2014/main" id="{53991563-8DA9-B142-9DA8-662C4E3FB15E}"/>
                    </a:ext>
                  </a:extLst>
                </p:cNvPr>
                <p:cNvSpPr/>
                <p:nvPr/>
              </p:nvSpPr>
              <p:spPr>
                <a:xfrm>
                  <a:off x="7076113" y="2513287"/>
                  <a:ext cx="252000" cy="129322"/>
                </a:xfrm>
                <a:prstGeom prst="roundRect">
                  <a:avLst/>
                </a:prstGeom>
                <a:solidFill>
                  <a:srgbClr val="E0B98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BG" sz="700" b="1" dirty="0">
                      <a:solidFill>
                        <a:srgbClr val="16574C"/>
                      </a:solidFill>
                      <a:latin typeface="Red Hat Display" panose="02010503040201060303" pitchFamily="2" charset="77"/>
                    </a:rPr>
                    <a:t>A03</a:t>
                  </a:r>
                </a:p>
              </p:txBody>
            </p:sp>
            <p:sp>
              <p:nvSpPr>
                <p:cNvPr id="74" name="Rounded Rectangle 73">
                  <a:extLst>
                    <a:ext uri="{FF2B5EF4-FFF2-40B4-BE49-F238E27FC236}">
                      <a16:creationId xmlns:a16="http://schemas.microsoft.com/office/drawing/2014/main" id="{8A8E95E5-563A-6B42-93C4-004837FF041D}"/>
                    </a:ext>
                  </a:extLst>
                </p:cNvPr>
                <p:cNvSpPr/>
                <p:nvPr/>
              </p:nvSpPr>
              <p:spPr>
                <a:xfrm>
                  <a:off x="7076113" y="2701973"/>
                  <a:ext cx="252000" cy="129322"/>
                </a:xfrm>
                <a:prstGeom prst="roundRect">
                  <a:avLst/>
                </a:prstGeom>
                <a:solidFill>
                  <a:srgbClr val="E0B98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BG" sz="700" b="1" dirty="0">
                      <a:solidFill>
                        <a:srgbClr val="16574C"/>
                      </a:solidFill>
                      <a:latin typeface="Red Hat Display" panose="02010503040201060303" pitchFamily="2" charset="77"/>
                    </a:rPr>
                    <a:t>A04</a:t>
                  </a:r>
                </a:p>
              </p:txBody>
            </p:sp>
          </p:grpSp>
          <p:sp>
            <p:nvSpPr>
              <p:cNvPr id="89" name="Rounded Rectangle 88">
                <a:extLst>
                  <a:ext uri="{FF2B5EF4-FFF2-40B4-BE49-F238E27FC236}">
                    <a16:creationId xmlns:a16="http://schemas.microsoft.com/office/drawing/2014/main" id="{FB3C5EE3-8834-9D41-8ECC-599B24A5B9A7}"/>
                  </a:ext>
                </a:extLst>
              </p:cNvPr>
              <p:cNvSpPr/>
              <p:nvPr/>
            </p:nvSpPr>
            <p:spPr>
              <a:xfrm>
                <a:off x="7677706" y="3922157"/>
                <a:ext cx="847938" cy="246435"/>
              </a:xfrm>
              <a:prstGeom prst="roundRect">
                <a:avLst>
                  <a:gd name="adj" fmla="val 26019"/>
                </a:avLst>
              </a:prstGeom>
              <a:solidFill>
                <a:srgbClr val="70E6C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BG" sz="700" b="1" dirty="0">
                    <a:solidFill>
                      <a:srgbClr val="16574C"/>
                    </a:solidFill>
                    <a:latin typeface="Red Hat Display" panose="02010503040201060303" pitchFamily="2" charset="77"/>
                  </a:rPr>
                  <a:t>Thick-Client</a:t>
                </a:r>
              </a:p>
            </p:txBody>
          </p:sp>
          <p:sp>
            <p:nvSpPr>
              <p:cNvPr id="90" name="Rounded Rectangle 89">
                <a:extLst>
                  <a:ext uri="{FF2B5EF4-FFF2-40B4-BE49-F238E27FC236}">
                    <a16:creationId xmlns:a16="http://schemas.microsoft.com/office/drawing/2014/main" id="{A2E236D7-5D19-3D4B-9747-246F39C4D783}"/>
                  </a:ext>
                </a:extLst>
              </p:cNvPr>
              <p:cNvSpPr/>
              <p:nvPr/>
            </p:nvSpPr>
            <p:spPr>
              <a:xfrm>
                <a:off x="8300931" y="4254161"/>
                <a:ext cx="791922" cy="505036"/>
              </a:xfrm>
              <a:prstGeom prst="roundRect">
                <a:avLst>
                  <a:gd name="adj" fmla="val 15448"/>
                </a:avLst>
              </a:prstGeom>
              <a:solidFill>
                <a:srgbClr val="70E6C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BG" sz="700" b="1" dirty="0">
                    <a:solidFill>
                      <a:srgbClr val="16574C"/>
                    </a:solidFill>
                    <a:latin typeface="Red Hat Display" panose="02010503040201060303" pitchFamily="2" charset="77"/>
                  </a:rPr>
                  <a:t>Single</a:t>
                </a:r>
              </a:p>
              <a:p>
                <a:pPr algn="ctr"/>
                <a:r>
                  <a:rPr lang="en-BG" sz="700" b="1" dirty="0">
                    <a:solidFill>
                      <a:srgbClr val="16574C"/>
                    </a:solidFill>
                    <a:latin typeface="Red Hat Display" panose="02010503040201060303" pitchFamily="2" charset="77"/>
                  </a:rPr>
                  <a:t>Sign-on</a:t>
                </a:r>
              </a:p>
              <a:p>
                <a:pPr algn="ctr"/>
                <a:r>
                  <a:rPr lang="en-BG" sz="700" b="1" dirty="0">
                    <a:solidFill>
                      <a:srgbClr val="16574C"/>
                    </a:solidFill>
                    <a:latin typeface="Red Hat Display" panose="02010503040201060303" pitchFamily="2" charset="77"/>
                  </a:rPr>
                  <a:t>Server</a:t>
                </a:r>
              </a:p>
            </p:txBody>
          </p: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9DA1E2DC-90EA-5D40-A687-E807A28FA6CF}"/>
                  </a:ext>
                </a:extLst>
              </p:cNvPr>
              <p:cNvSpPr txBox="1"/>
              <p:nvPr/>
            </p:nvSpPr>
            <p:spPr>
              <a:xfrm>
                <a:off x="7616986" y="4188614"/>
                <a:ext cx="428773" cy="23038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lnSpc>
                    <a:spcPts val="2080"/>
                  </a:lnSpc>
                  <a:buClr>
                    <a:srgbClr val="16574C"/>
                  </a:buClr>
                  <a:tabLst>
                    <a:tab pos="398463" algn="l"/>
                    <a:tab pos="439738" algn="l"/>
                    <a:tab pos="523875" algn="l"/>
                  </a:tabLst>
                </a:pPr>
                <a:r>
                  <a:rPr lang="en-US" sz="800" b="1" spc="-30" dirty="0">
                    <a:solidFill>
                      <a:srgbClr val="16574C"/>
                    </a:solidFill>
                    <a:latin typeface="Red Hat Display" panose="02010503040201060303" pitchFamily="2" charset="77"/>
                    <a:ea typeface="Red Hat Display Light" panose="02010303040201060303" pitchFamily="2" charset="0"/>
                    <a:cs typeface="Red Hat Display Light" panose="02010303040201060303" pitchFamily="2" charset="0"/>
                  </a:rPr>
                  <a:t>SSL</a:t>
                </a:r>
                <a:endParaRPr lang="en-GB" sz="800" b="1" spc="-30" dirty="0">
                  <a:solidFill>
                    <a:srgbClr val="16574C"/>
                  </a:solidFill>
                  <a:latin typeface="Red Hat Display" panose="02010503040201060303" pitchFamily="2" charset="77"/>
                  <a:ea typeface="Red Hat Display Light" panose="02010303040201060303" pitchFamily="2" charset="0"/>
                  <a:cs typeface="Red Hat Display Light" panose="02010303040201060303" pitchFamily="2" charset="0"/>
                </a:endParaRPr>
              </a:p>
            </p:txBody>
          </p:sp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C7B6304B-5DC6-3D4D-B138-94ED1719160B}"/>
                  </a:ext>
                </a:extLst>
              </p:cNvPr>
              <p:cNvSpPr txBox="1"/>
              <p:nvPr/>
            </p:nvSpPr>
            <p:spPr>
              <a:xfrm>
                <a:off x="8620551" y="3811869"/>
                <a:ext cx="428773" cy="23038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lnSpc>
                    <a:spcPts val="2080"/>
                  </a:lnSpc>
                  <a:buClr>
                    <a:srgbClr val="16574C"/>
                  </a:buClr>
                  <a:tabLst>
                    <a:tab pos="398463" algn="l"/>
                    <a:tab pos="439738" algn="l"/>
                    <a:tab pos="523875" algn="l"/>
                  </a:tabLst>
                </a:pPr>
                <a:r>
                  <a:rPr lang="en-US" sz="800" b="1" spc="-30" dirty="0">
                    <a:solidFill>
                      <a:srgbClr val="16574C"/>
                    </a:solidFill>
                    <a:latin typeface="Red Hat Display" panose="02010503040201060303" pitchFamily="2" charset="77"/>
                    <a:ea typeface="Red Hat Display Light" panose="02010303040201060303" pitchFamily="2" charset="0"/>
                    <a:cs typeface="Red Hat Display Light" panose="02010303040201060303" pitchFamily="2" charset="0"/>
                  </a:rPr>
                  <a:t>HHTPS</a:t>
                </a:r>
                <a:endParaRPr lang="en-GB" sz="800" b="1" spc="-30" dirty="0">
                  <a:solidFill>
                    <a:srgbClr val="16574C"/>
                  </a:solidFill>
                  <a:latin typeface="Red Hat Display" panose="02010503040201060303" pitchFamily="2" charset="77"/>
                  <a:ea typeface="Red Hat Display Light" panose="02010303040201060303" pitchFamily="2" charset="0"/>
                  <a:cs typeface="Red Hat Display Light" panose="02010303040201060303" pitchFamily="2" charset="0"/>
                </a:endParaRPr>
              </a:p>
            </p:txBody>
          </p:sp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DB4F85CF-5EC0-1547-A9AB-D1ECE1512866}"/>
                  </a:ext>
                </a:extLst>
              </p:cNvPr>
              <p:cNvSpPr txBox="1"/>
              <p:nvPr/>
            </p:nvSpPr>
            <p:spPr>
              <a:xfrm>
                <a:off x="8510513" y="3415934"/>
                <a:ext cx="428773" cy="25282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lnSpc>
                    <a:spcPts val="980"/>
                  </a:lnSpc>
                  <a:buClr>
                    <a:srgbClr val="16574C"/>
                  </a:buClr>
                  <a:tabLst>
                    <a:tab pos="398463" algn="l"/>
                    <a:tab pos="439738" algn="l"/>
                    <a:tab pos="523875" algn="l"/>
                  </a:tabLst>
                </a:pPr>
                <a:r>
                  <a:rPr lang="en-US" sz="800" b="1" spc="-30" dirty="0">
                    <a:solidFill>
                      <a:srgbClr val="16574C"/>
                    </a:solidFill>
                    <a:latin typeface="Red Hat Display" panose="02010503040201060303" pitchFamily="2" charset="77"/>
                    <a:ea typeface="Red Hat Display Light" panose="02010303040201060303" pitchFamily="2" charset="0"/>
                    <a:cs typeface="Red Hat Display Light" panose="02010303040201060303" pitchFamily="2" charset="0"/>
                  </a:rPr>
                  <a:t>Mutual</a:t>
                </a:r>
              </a:p>
              <a:p>
                <a:pPr algn="ctr">
                  <a:lnSpc>
                    <a:spcPts val="980"/>
                  </a:lnSpc>
                  <a:buClr>
                    <a:srgbClr val="16574C"/>
                  </a:buClr>
                  <a:tabLst>
                    <a:tab pos="398463" algn="l"/>
                    <a:tab pos="439738" algn="l"/>
                    <a:tab pos="523875" algn="l"/>
                  </a:tabLst>
                </a:pPr>
                <a:r>
                  <a:rPr lang="en-US" sz="800" b="1" spc="-30" dirty="0">
                    <a:solidFill>
                      <a:srgbClr val="16574C"/>
                    </a:solidFill>
                    <a:latin typeface="Red Hat Display" panose="02010503040201060303" pitchFamily="2" charset="77"/>
                    <a:ea typeface="Red Hat Display Light" panose="02010303040201060303" pitchFamily="2" charset="0"/>
                    <a:cs typeface="Red Hat Display Light" panose="02010303040201060303" pitchFamily="2" charset="0"/>
                  </a:rPr>
                  <a:t>SSL</a:t>
                </a:r>
                <a:endParaRPr lang="en-GB" sz="800" b="1" spc="-30" dirty="0">
                  <a:solidFill>
                    <a:srgbClr val="16574C"/>
                  </a:solidFill>
                  <a:latin typeface="Red Hat Display" panose="02010503040201060303" pitchFamily="2" charset="77"/>
                  <a:ea typeface="Red Hat Display Light" panose="02010303040201060303" pitchFamily="2" charset="0"/>
                  <a:cs typeface="Red Hat Display Light" panose="02010303040201060303" pitchFamily="2" charset="0"/>
                </a:endParaRPr>
              </a:p>
            </p:txBody>
          </p:sp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21C80BCB-0640-DF4C-991F-FA82C54099B7}"/>
                  </a:ext>
                </a:extLst>
              </p:cNvPr>
              <p:cNvSpPr txBox="1"/>
              <p:nvPr/>
            </p:nvSpPr>
            <p:spPr>
              <a:xfrm>
                <a:off x="6261862" y="4557622"/>
                <a:ext cx="743819" cy="23038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ts val="2080"/>
                  </a:lnSpc>
                  <a:buClr>
                    <a:srgbClr val="16574C"/>
                  </a:buClr>
                  <a:tabLst>
                    <a:tab pos="398463" algn="l"/>
                    <a:tab pos="439738" algn="l"/>
                    <a:tab pos="523875" algn="l"/>
                  </a:tabLst>
                </a:pPr>
                <a:r>
                  <a:rPr lang="en-US" sz="800" b="1" spc="-30" dirty="0">
                    <a:solidFill>
                      <a:srgbClr val="16574C"/>
                    </a:solidFill>
                    <a:latin typeface="Red Hat Display" panose="02010503040201060303" pitchFamily="2" charset="77"/>
                    <a:ea typeface="Red Hat Display Light" panose="02010303040201060303" pitchFamily="2" charset="0"/>
                    <a:cs typeface="Red Hat Display Light" panose="02010303040201060303" pitchFamily="2" charset="0"/>
                  </a:rPr>
                  <a:t>Corporate LAN</a:t>
                </a:r>
                <a:endParaRPr lang="en-GB" sz="800" b="1" spc="-30" dirty="0">
                  <a:solidFill>
                    <a:srgbClr val="16574C"/>
                  </a:solidFill>
                  <a:latin typeface="Red Hat Display" panose="02010503040201060303" pitchFamily="2" charset="77"/>
                  <a:ea typeface="Red Hat Display Light" panose="02010303040201060303" pitchFamily="2" charset="0"/>
                  <a:cs typeface="Red Hat Display Light" panose="02010303040201060303" pitchFamily="2" charset="0"/>
                </a:endParaRPr>
              </a:p>
            </p:txBody>
          </p:sp>
          <p:grpSp>
            <p:nvGrpSpPr>
              <p:cNvPr id="99" name="Group 98">
                <a:extLst>
                  <a:ext uri="{FF2B5EF4-FFF2-40B4-BE49-F238E27FC236}">
                    <a16:creationId xmlns:a16="http://schemas.microsoft.com/office/drawing/2014/main" id="{C34C3128-A61F-DA46-AC13-5D739735278E}"/>
                  </a:ext>
                </a:extLst>
              </p:cNvPr>
              <p:cNvGrpSpPr/>
              <p:nvPr/>
            </p:nvGrpSpPr>
            <p:grpSpPr>
              <a:xfrm>
                <a:off x="7477126" y="4589533"/>
                <a:ext cx="850287" cy="129322"/>
                <a:chOff x="7387349" y="4438705"/>
                <a:chExt cx="850287" cy="129322"/>
              </a:xfrm>
            </p:grpSpPr>
            <p:sp>
              <p:nvSpPr>
                <p:cNvPr id="96" name="Rounded Rectangle 95">
                  <a:extLst>
                    <a:ext uri="{FF2B5EF4-FFF2-40B4-BE49-F238E27FC236}">
                      <a16:creationId xmlns:a16="http://schemas.microsoft.com/office/drawing/2014/main" id="{90125619-3AFD-084B-8723-5EC2A38A40DA}"/>
                    </a:ext>
                  </a:extLst>
                </p:cNvPr>
                <p:cNvSpPr/>
                <p:nvPr/>
              </p:nvSpPr>
              <p:spPr>
                <a:xfrm>
                  <a:off x="7985636" y="4438705"/>
                  <a:ext cx="252000" cy="129322"/>
                </a:xfrm>
                <a:prstGeom prst="roundRect">
                  <a:avLst/>
                </a:prstGeom>
                <a:solidFill>
                  <a:srgbClr val="E0B98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BG" sz="700" b="1" dirty="0">
                      <a:solidFill>
                        <a:srgbClr val="16574C"/>
                      </a:solidFill>
                      <a:latin typeface="Red Hat Display" panose="02010503040201060303" pitchFamily="2" charset="77"/>
                    </a:rPr>
                    <a:t>A10</a:t>
                  </a:r>
                </a:p>
              </p:txBody>
            </p:sp>
            <p:sp>
              <p:nvSpPr>
                <p:cNvPr id="97" name="Rounded Rectangle 96">
                  <a:extLst>
                    <a:ext uri="{FF2B5EF4-FFF2-40B4-BE49-F238E27FC236}">
                      <a16:creationId xmlns:a16="http://schemas.microsoft.com/office/drawing/2014/main" id="{37BA6670-D566-C644-A2A2-071497F35719}"/>
                    </a:ext>
                  </a:extLst>
                </p:cNvPr>
                <p:cNvSpPr/>
                <p:nvPr/>
              </p:nvSpPr>
              <p:spPr>
                <a:xfrm>
                  <a:off x="7687244" y="4438705"/>
                  <a:ext cx="252000" cy="129322"/>
                </a:xfrm>
                <a:prstGeom prst="roundRect">
                  <a:avLst/>
                </a:prstGeom>
                <a:solidFill>
                  <a:srgbClr val="A8A5A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BG" sz="700" b="1" dirty="0">
                      <a:solidFill>
                        <a:schemeClr val="bg1"/>
                      </a:solidFill>
                      <a:latin typeface="Red Hat Display" panose="02010503040201060303" pitchFamily="2" charset="77"/>
                    </a:rPr>
                    <a:t>C03</a:t>
                  </a:r>
                </a:p>
              </p:txBody>
            </p:sp>
            <p:sp>
              <p:nvSpPr>
                <p:cNvPr id="98" name="Rounded Rectangle 97">
                  <a:extLst>
                    <a:ext uri="{FF2B5EF4-FFF2-40B4-BE49-F238E27FC236}">
                      <a16:creationId xmlns:a16="http://schemas.microsoft.com/office/drawing/2014/main" id="{A6C5B898-A0D6-2348-B276-017B4094C086}"/>
                    </a:ext>
                  </a:extLst>
                </p:cNvPr>
                <p:cNvSpPr/>
                <p:nvPr/>
              </p:nvSpPr>
              <p:spPr>
                <a:xfrm>
                  <a:off x="7387349" y="4438705"/>
                  <a:ext cx="252000" cy="129322"/>
                </a:xfrm>
                <a:prstGeom prst="roundRect">
                  <a:avLst/>
                </a:prstGeom>
                <a:solidFill>
                  <a:srgbClr val="A8A5A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BG" sz="700" b="1" dirty="0">
                      <a:solidFill>
                        <a:schemeClr val="bg1"/>
                      </a:solidFill>
                      <a:latin typeface="Red Hat Display" panose="02010503040201060303" pitchFamily="2" charset="77"/>
                    </a:rPr>
                    <a:t>C02</a:t>
                  </a:r>
                </a:p>
              </p:txBody>
            </p:sp>
          </p:grpSp>
          <p:grpSp>
            <p:nvGrpSpPr>
              <p:cNvPr id="104" name="Group 103">
                <a:extLst>
                  <a:ext uri="{FF2B5EF4-FFF2-40B4-BE49-F238E27FC236}">
                    <a16:creationId xmlns:a16="http://schemas.microsoft.com/office/drawing/2014/main" id="{84349826-4050-DB4E-A131-505D133DC155}"/>
                  </a:ext>
                </a:extLst>
              </p:cNvPr>
              <p:cNvGrpSpPr/>
              <p:nvPr/>
            </p:nvGrpSpPr>
            <p:grpSpPr>
              <a:xfrm>
                <a:off x="7925238" y="3334390"/>
                <a:ext cx="252000" cy="628085"/>
                <a:chOff x="7925238" y="3293637"/>
                <a:chExt cx="252000" cy="628085"/>
              </a:xfrm>
            </p:grpSpPr>
            <p:sp>
              <p:nvSpPr>
                <p:cNvPr id="100" name="Rounded Rectangle 99">
                  <a:extLst>
                    <a:ext uri="{FF2B5EF4-FFF2-40B4-BE49-F238E27FC236}">
                      <a16:creationId xmlns:a16="http://schemas.microsoft.com/office/drawing/2014/main" id="{1E1B3078-E613-8A41-96D7-14E53E096B96}"/>
                    </a:ext>
                  </a:extLst>
                </p:cNvPr>
                <p:cNvSpPr/>
                <p:nvPr/>
              </p:nvSpPr>
              <p:spPr>
                <a:xfrm>
                  <a:off x="7925238" y="3293637"/>
                  <a:ext cx="252000" cy="129322"/>
                </a:xfrm>
                <a:prstGeom prst="roundRect">
                  <a:avLst/>
                </a:prstGeom>
                <a:solidFill>
                  <a:srgbClr val="E0B98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BG" sz="700" b="1" dirty="0">
                      <a:solidFill>
                        <a:srgbClr val="16574C"/>
                      </a:solidFill>
                      <a:latin typeface="Red Hat Display" panose="02010503040201060303" pitchFamily="2" charset="77"/>
                    </a:rPr>
                    <a:t>A12</a:t>
                  </a:r>
                </a:p>
              </p:txBody>
            </p:sp>
            <p:sp>
              <p:nvSpPr>
                <p:cNvPr id="101" name="Rounded Rectangle 100">
                  <a:extLst>
                    <a:ext uri="{FF2B5EF4-FFF2-40B4-BE49-F238E27FC236}">
                      <a16:creationId xmlns:a16="http://schemas.microsoft.com/office/drawing/2014/main" id="{ED6E9BB5-3FC7-D340-AA9C-C201C6B06E72}"/>
                    </a:ext>
                  </a:extLst>
                </p:cNvPr>
                <p:cNvSpPr/>
                <p:nvPr/>
              </p:nvSpPr>
              <p:spPr>
                <a:xfrm>
                  <a:off x="7925238" y="3459891"/>
                  <a:ext cx="252000" cy="129322"/>
                </a:xfrm>
                <a:prstGeom prst="roundRect">
                  <a:avLst/>
                </a:prstGeom>
                <a:solidFill>
                  <a:srgbClr val="E0B98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BG" sz="700" b="1" dirty="0">
                      <a:solidFill>
                        <a:srgbClr val="16574C"/>
                      </a:solidFill>
                      <a:latin typeface="Red Hat Display" panose="02010503040201060303" pitchFamily="2" charset="77"/>
                    </a:rPr>
                    <a:t>A03</a:t>
                  </a:r>
                </a:p>
              </p:txBody>
            </p:sp>
            <p:sp>
              <p:nvSpPr>
                <p:cNvPr id="102" name="Rounded Rectangle 101">
                  <a:extLst>
                    <a:ext uri="{FF2B5EF4-FFF2-40B4-BE49-F238E27FC236}">
                      <a16:creationId xmlns:a16="http://schemas.microsoft.com/office/drawing/2014/main" id="{30EA69A5-65B7-3948-881D-10A7C8A26E60}"/>
                    </a:ext>
                  </a:extLst>
                </p:cNvPr>
                <p:cNvSpPr/>
                <p:nvPr/>
              </p:nvSpPr>
              <p:spPr>
                <a:xfrm>
                  <a:off x="7925238" y="3626145"/>
                  <a:ext cx="252000" cy="129322"/>
                </a:xfrm>
                <a:prstGeom prst="roundRect">
                  <a:avLst/>
                </a:prstGeom>
                <a:solidFill>
                  <a:srgbClr val="E0B98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BG" sz="700" b="1" dirty="0">
                      <a:solidFill>
                        <a:srgbClr val="16574C"/>
                      </a:solidFill>
                      <a:latin typeface="Red Hat Display" panose="02010503040201060303" pitchFamily="2" charset="77"/>
                    </a:rPr>
                    <a:t>A10</a:t>
                  </a:r>
                </a:p>
              </p:txBody>
            </p:sp>
            <p:sp>
              <p:nvSpPr>
                <p:cNvPr id="103" name="Rounded Rectangle 102">
                  <a:extLst>
                    <a:ext uri="{FF2B5EF4-FFF2-40B4-BE49-F238E27FC236}">
                      <a16:creationId xmlns:a16="http://schemas.microsoft.com/office/drawing/2014/main" id="{994FEA9E-A1AF-1F45-B802-D80A6460B3AE}"/>
                    </a:ext>
                  </a:extLst>
                </p:cNvPr>
                <p:cNvSpPr/>
                <p:nvPr/>
              </p:nvSpPr>
              <p:spPr>
                <a:xfrm>
                  <a:off x="7925238" y="3792400"/>
                  <a:ext cx="252000" cy="129322"/>
                </a:xfrm>
                <a:prstGeom prst="roundRect">
                  <a:avLst/>
                </a:prstGeom>
                <a:solidFill>
                  <a:srgbClr val="E0B98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BG" sz="700" b="1" dirty="0">
                      <a:solidFill>
                        <a:srgbClr val="16574C"/>
                      </a:solidFill>
                      <a:latin typeface="Red Hat Display" panose="02010503040201060303" pitchFamily="2" charset="77"/>
                    </a:rPr>
                    <a:t>A13</a:t>
                  </a:r>
                </a:p>
              </p:txBody>
            </p:sp>
          </p:grpSp>
          <p:sp>
            <p:nvSpPr>
              <p:cNvPr id="105" name="Rounded Rectangle 104">
                <a:extLst>
                  <a:ext uri="{FF2B5EF4-FFF2-40B4-BE49-F238E27FC236}">
                    <a16:creationId xmlns:a16="http://schemas.microsoft.com/office/drawing/2014/main" id="{A7BB2CB6-E36E-994D-A6AC-32B811A20371}"/>
                  </a:ext>
                </a:extLst>
              </p:cNvPr>
              <p:cNvSpPr/>
              <p:nvPr/>
            </p:nvSpPr>
            <p:spPr>
              <a:xfrm>
                <a:off x="8222425" y="3502984"/>
                <a:ext cx="252000" cy="129322"/>
              </a:xfrm>
              <a:prstGeom prst="roundRect">
                <a:avLst/>
              </a:prstGeom>
              <a:solidFill>
                <a:srgbClr val="A8A5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BG" sz="700" b="1" dirty="0">
                    <a:solidFill>
                      <a:schemeClr val="bg1"/>
                    </a:solidFill>
                    <a:latin typeface="Red Hat Display" panose="02010503040201060303" pitchFamily="2" charset="77"/>
                  </a:rPr>
                  <a:t>C04</a:t>
                </a:r>
              </a:p>
            </p:txBody>
          </p:sp>
          <p:sp>
            <p:nvSpPr>
              <p:cNvPr id="106" name="Rounded Rectangle 105">
                <a:extLst>
                  <a:ext uri="{FF2B5EF4-FFF2-40B4-BE49-F238E27FC236}">
                    <a16:creationId xmlns:a16="http://schemas.microsoft.com/office/drawing/2014/main" id="{3166A704-C6CE-B846-BAD2-748343C09A80}"/>
                  </a:ext>
                </a:extLst>
              </p:cNvPr>
              <p:cNvSpPr/>
              <p:nvPr/>
            </p:nvSpPr>
            <p:spPr>
              <a:xfrm>
                <a:off x="8222425" y="3660691"/>
                <a:ext cx="252000" cy="129322"/>
              </a:xfrm>
              <a:prstGeom prst="roundRect">
                <a:avLst/>
              </a:prstGeom>
              <a:solidFill>
                <a:srgbClr val="A8A5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BG" sz="700" b="1" dirty="0">
                    <a:solidFill>
                      <a:schemeClr val="bg1"/>
                    </a:solidFill>
                    <a:latin typeface="Red Hat Display" panose="02010503040201060303" pitchFamily="2" charset="77"/>
                  </a:rPr>
                  <a:t>C04</a:t>
                </a:r>
              </a:p>
            </p:txBody>
          </p:sp>
          <p:cxnSp>
            <p:nvCxnSpPr>
              <p:cNvPr id="130" name="Straight Connector 129">
                <a:extLst>
                  <a:ext uri="{FF2B5EF4-FFF2-40B4-BE49-F238E27FC236}">
                    <a16:creationId xmlns:a16="http://schemas.microsoft.com/office/drawing/2014/main" id="{1BE12B1B-270B-0E49-82B4-43684851A4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09717" y="3731559"/>
                <a:ext cx="223689" cy="0"/>
              </a:xfrm>
              <a:prstGeom prst="line">
                <a:avLst/>
              </a:prstGeom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48FEE1C1-DC91-8641-B84B-4D0AD8B1B35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33406" y="3605482"/>
                <a:ext cx="0" cy="126077"/>
              </a:xfrm>
              <a:prstGeom prst="line">
                <a:avLst/>
              </a:prstGeom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95BB6294-7BCB-D344-A763-4B2471085588}"/>
                  </a:ext>
                </a:extLst>
              </p:cNvPr>
              <p:cNvSpPr txBox="1"/>
              <p:nvPr/>
            </p:nvSpPr>
            <p:spPr>
              <a:xfrm>
                <a:off x="7494453" y="3350637"/>
                <a:ext cx="428773" cy="23038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lnSpc>
                    <a:spcPts val="2080"/>
                  </a:lnSpc>
                  <a:buClr>
                    <a:srgbClr val="16574C"/>
                  </a:buClr>
                  <a:tabLst>
                    <a:tab pos="398463" algn="l"/>
                    <a:tab pos="439738" algn="l"/>
                    <a:tab pos="523875" algn="l"/>
                  </a:tabLst>
                </a:pPr>
                <a:r>
                  <a:rPr lang="en-US" sz="800" b="1" spc="-30" dirty="0">
                    <a:solidFill>
                      <a:srgbClr val="16574C"/>
                    </a:solidFill>
                    <a:latin typeface="Red Hat Display" panose="02010503040201060303" pitchFamily="2" charset="77"/>
                    <a:ea typeface="Red Hat Display Light" panose="02010303040201060303" pitchFamily="2" charset="0"/>
                    <a:cs typeface="Red Hat Display Light" panose="02010303040201060303" pitchFamily="2" charset="0"/>
                  </a:rPr>
                  <a:t>HHTPS</a:t>
                </a:r>
                <a:endParaRPr lang="en-GB" sz="800" b="1" spc="-30" dirty="0">
                  <a:solidFill>
                    <a:srgbClr val="16574C"/>
                  </a:solidFill>
                  <a:latin typeface="Red Hat Display" panose="02010503040201060303" pitchFamily="2" charset="77"/>
                  <a:ea typeface="Red Hat Display Light" panose="02010303040201060303" pitchFamily="2" charset="0"/>
                  <a:cs typeface="Red Hat Display Light" panose="02010303040201060303" pitchFamily="2" charset="0"/>
                </a:endParaRPr>
              </a:p>
            </p:txBody>
          </p:sp>
          <p:sp>
            <p:nvSpPr>
              <p:cNvPr id="214" name="TextBox 213">
                <a:extLst>
                  <a:ext uri="{FF2B5EF4-FFF2-40B4-BE49-F238E27FC236}">
                    <a16:creationId xmlns:a16="http://schemas.microsoft.com/office/drawing/2014/main" id="{4991751A-25FB-EE47-A6F5-EAFE45EE3293}"/>
                  </a:ext>
                </a:extLst>
              </p:cNvPr>
              <p:cNvSpPr txBox="1"/>
              <p:nvPr/>
            </p:nvSpPr>
            <p:spPr>
              <a:xfrm>
                <a:off x="9415397" y="4557622"/>
                <a:ext cx="743819" cy="23038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ts val="2080"/>
                  </a:lnSpc>
                  <a:buClr>
                    <a:srgbClr val="16574C"/>
                  </a:buClr>
                  <a:tabLst>
                    <a:tab pos="398463" algn="l"/>
                    <a:tab pos="439738" algn="l"/>
                    <a:tab pos="523875" algn="l"/>
                  </a:tabLst>
                </a:pPr>
                <a:r>
                  <a:rPr lang="en-US" sz="800" b="1" spc="-30" dirty="0">
                    <a:solidFill>
                      <a:srgbClr val="16574C"/>
                    </a:solidFill>
                    <a:latin typeface="Red Hat Display" panose="02010503040201060303" pitchFamily="2" charset="77"/>
                    <a:ea typeface="Red Hat Display Light" panose="02010303040201060303" pitchFamily="2" charset="0"/>
                    <a:cs typeface="Red Hat Display Light" panose="02010303040201060303" pitchFamily="2" charset="0"/>
                  </a:rPr>
                  <a:t>Data Center</a:t>
                </a:r>
                <a:endParaRPr lang="en-GB" sz="800" b="1" spc="-30" dirty="0">
                  <a:solidFill>
                    <a:srgbClr val="16574C"/>
                  </a:solidFill>
                  <a:latin typeface="Red Hat Display" panose="02010503040201060303" pitchFamily="2" charset="77"/>
                  <a:ea typeface="Red Hat Display Light" panose="02010303040201060303" pitchFamily="2" charset="0"/>
                  <a:cs typeface="Red Hat Display Light" panose="02010303040201060303" pitchFamily="2" charset="0"/>
                </a:endParaRPr>
              </a:p>
            </p:txBody>
          </p:sp>
          <p:sp>
            <p:nvSpPr>
              <p:cNvPr id="215" name="Rounded Rectangle 214">
                <a:extLst>
                  <a:ext uri="{FF2B5EF4-FFF2-40B4-BE49-F238E27FC236}">
                    <a16:creationId xmlns:a16="http://schemas.microsoft.com/office/drawing/2014/main" id="{5B19BB70-AA14-AF47-A5C6-D5BF4F87E4E3}"/>
                  </a:ext>
                </a:extLst>
              </p:cNvPr>
              <p:cNvSpPr/>
              <p:nvPr/>
            </p:nvSpPr>
            <p:spPr>
              <a:xfrm>
                <a:off x="9975520" y="1665546"/>
                <a:ext cx="1325700" cy="1423708"/>
              </a:xfrm>
              <a:prstGeom prst="roundRect">
                <a:avLst>
                  <a:gd name="adj" fmla="val 8680"/>
                </a:avLst>
              </a:prstGeom>
              <a:solidFill>
                <a:srgbClr val="70E6C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BG"/>
              </a:p>
            </p:txBody>
          </p:sp>
          <p:sp>
            <p:nvSpPr>
              <p:cNvPr id="223" name="TextBox 222">
                <a:extLst>
                  <a:ext uri="{FF2B5EF4-FFF2-40B4-BE49-F238E27FC236}">
                    <a16:creationId xmlns:a16="http://schemas.microsoft.com/office/drawing/2014/main" id="{EAA048AF-67F1-0445-B731-DC3DF6F06E63}"/>
                  </a:ext>
                </a:extLst>
              </p:cNvPr>
              <p:cNvSpPr txBox="1"/>
              <p:nvPr/>
            </p:nvSpPr>
            <p:spPr>
              <a:xfrm>
                <a:off x="10170014" y="2929357"/>
                <a:ext cx="908316" cy="12784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lnSpc>
                    <a:spcPts val="980"/>
                  </a:lnSpc>
                  <a:buClr>
                    <a:srgbClr val="16574C"/>
                  </a:buClr>
                  <a:tabLst>
                    <a:tab pos="398463" algn="l"/>
                    <a:tab pos="439738" algn="l"/>
                    <a:tab pos="523875" algn="l"/>
                  </a:tabLst>
                </a:pPr>
                <a:r>
                  <a:rPr lang="en-US" sz="800" b="1" spc="-30" dirty="0">
                    <a:solidFill>
                      <a:srgbClr val="16574C"/>
                    </a:solidFill>
                    <a:latin typeface="Red Hat Display" panose="02010503040201060303" pitchFamily="2" charset="77"/>
                    <a:ea typeface="Red Hat Display Light" panose="02010303040201060303" pitchFamily="2" charset="0"/>
                    <a:cs typeface="Red Hat Display Light" panose="02010303040201060303" pitchFamily="2" charset="0"/>
                  </a:rPr>
                  <a:t>Application Server</a:t>
                </a:r>
                <a:endParaRPr lang="en-GB" sz="800" b="1" spc="-30" dirty="0">
                  <a:solidFill>
                    <a:srgbClr val="16574C"/>
                  </a:solidFill>
                  <a:latin typeface="Red Hat Display" panose="02010503040201060303" pitchFamily="2" charset="77"/>
                  <a:ea typeface="Red Hat Display Light" panose="02010303040201060303" pitchFamily="2" charset="0"/>
                  <a:cs typeface="Red Hat Display Light" panose="02010303040201060303" pitchFamily="2" charset="0"/>
                </a:endParaRPr>
              </a:p>
            </p:txBody>
          </p:sp>
          <p:sp>
            <p:nvSpPr>
              <p:cNvPr id="287" name="TextBox 286">
                <a:extLst>
                  <a:ext uri="{FF2B5EF4-FFF2-40B4-BE49-F238E27FC236}">
                    <a16:creationId xmlns:a16="http://schemas.microsoft.com/office/drawing/2014/main" id="{5D1D4A2E-838B-E24D-9DC1-50AAF5E043B2}"/>
                  </a:ext>
                </a:extLst>
              </p:cNvPr>
              <p:cNvSpPr txBox="1"/>
              <p:nvPr/>
            </p:nvSpPr>
            <p:spPr>
              <a:xfrm>
                <a:off x="9877168" y="3354762"/>
                <a:ext cx="303418" cy="12458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lnSpc>
                    <a:spcPts val="980"/>
                  </a:lnSpc>
                  <a:buClr>
                    <a:srgbClr val="16574C"/>
                  </a:buClr>
                  <a:tabLst>
                    <a:tab pos="398463" algn="l"/>
                    <a:tab pos="439738" algn="l"/>
                    <a:tab pos="523875" algn="l"/>
                  </a:tabLst>
                </a:pPr>
                <a:r>
                  <a:rPr lang="en-US" sz="800" b="1" spc="-30" dirty="0">
                    <a:solidFill>
                      <a:srgbClr val="16574C"/>
                    </a:solidFill>
                    <a:latin typeface="Red Hat Display" panose="02010503040201060303" pitchFamily="2" charset="77"/>
                    <a:ea typeface="Red Hat Display Light" panose="02010303040201060303" pitchFamily="2" charset="0"/>
                    <a:cs typeface="Red Hat Display Light" panose="02010303040201060303" pitchFamily="2" charset="0"/>
                  </a:rPr>
                  <a:t>TCP</a:t>
                </a:r>
                <a:endParaRPr lang="en-GB" sz="800" b="1" spc="-30" dirty="0">
                  <a:solidFill>
                    <a:srgbClr val="16574C"/>
                  </a:solidFill>
                  <a:latin typeface="Red Hat Display" panose="02010503040201060303" pitchFamily="2" charset="77"/>
                  <a:ea typeface="Red Hat Display Light" panose="02010303040201060303" pitchFamily="2" charset="0"/>
                  <a:cs typeface="Red Hat Display Light" panose="02010303040201060303" pitchFamily="2" charset="0"/>
                </a:endParaRPr>
              </a:p>
            </p:txBody>
          </p:sp>
          <p:sp>
            <p:nvSpPr>
              <p:cNvPr id="314" name="TextBox 313">
                <a:extLst>
                  <a:ext uri="{FF2B5EF4-FFF2-40B4-BE49-F238E27FC236}">
                    <a16:creationId xmlns:a16="http://schemas.microsoft.com/office/drawing/2014/main" id="{7B37CC1C-A654-C24F-AF47-A2DC3065195B}"/>
                  </a:ext>
                </a:extLst>
              </p:cNvPr>
              <p:cNvSpPr txBox="1"/>
              <p:nvPr/>
            </p:nvSpPr>
            <p:spPr>
              <a:xfrm>
                <a:off x="11096771" y="3355811"/>
                <a:ext cx="908316" cy="25282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lnSpc>
                    <a:spcPts val="980"/>
                  </a:lnSpc>
                  <a:buClr>
                    <a:srgbClr val="16574C"/>
                  </a:buClr>
                  <a:tabLst>
                    <a:tab pos="398463" algn="l"/>
                    <a:tab pos="439738" algn="l"/>
                    <a:tab pos="523875" algn="l"/>
                  </a:tabLst>
                </a:pPr>
                <a:r>
                  <a:rPr lang="en-US" sz="800" b="1" spc="-30" dirty="0">
                    <a:solidFill>
                      <a:srgbClr val="16574C"/>
                    </a:solidFill>
                    <a:latin typeface="Red Hat Display" panose="02010503040201060303" pitchFamily="2" charset="77"/>
                    <a:ea typeface="Red Hat Display Light" panose="02010303040201060303" pitchFamily="2" charset="0"/>
                    <a:cs typeface="Red Hat Display Light" panose="02010303040201060303" pitchFamily="2" charset="0"/>
                  </a:rPr>
                  <a:t>File</a:t>
                </a:r>
              </a:p>
              <a:p>
                <a:pPr algn="ctr">
                  <a:lnSpc>
                    <a:spcPts val="980"/>
                  </a:lnSpc>
                  <a:buClr>
                    <a:srgbClr val="16574C"/>
                  </a:buClr>
                  <a:tabLst>
                    <a:tab pos="398463" algn="l"/>
                    <a:tab pos="439738" algn="l"/>
                    <a:tab pos="523875" algn="l"/>
                  </a:tabLst>
                </a:pPr>
                <a:r>
                  <a:rPr lang="en-US" sz="800" b="1" spc="-30" dirty="0">
                    <a:solidFill>
                      <a:srgbClr val="16574C"/>
                    </a:solidFill>
                    <a:latin typeface="Red Hat Display" panose="02010503040201060303" pitchFamily="2" charset="77"/>
                    <a:ea typeface="Red Hat Display Light" panose="02010303040201060303" pitchFamily="2" charset="0"/>
                    <a:cs typeface="Red Hat Display Light" panose="02010303040201060303" pitchFamily="2" charset="0"/>
                  </a:rPr>
                  <a:t>transfer</a:t>
                </a:r>
                <a:endParaRPr lang="en-GB" sz="800" b="1" spc="-30" dirty="0">
                  <a:solidFill>
                    <a:srgbClr val="16574C"/>
                  </a:solidFill>
                  <a:latin typeface="Red Hat Display" panose="02010503040201060303" pitchFamily="2" charset="77"/>
                  <a:ea typeface="Red Hat Display Light" panose="02010303040201060303" pitchFamily="2" charset="0"/>
                  <a:cs typeface="Red Hat Display Light" panose="02010303040201060303" pitchFamily="2" charset="0"/>
                </a:endParaRPr>
              </a:p>
            </p:txBody>
          </p:sp>
          <p:sp>
            <p:nvSpPr>
              <p:cNvPr id="392" name="TextBox 391">
                <a:extLst>
                  <a:ext uri="{FF2B5EF4-FFF2-40B4-BE49-F238E27FC236}">
                    <a16:creationId xmlns:a16="http://schemas.microsoft.com/office/drawing/2014/main" id="{4D15FA28-1DDB-E241-927E-C6256C32DDCF}"/>
                  </a:ext>
                </a:extLst>
              </p:cNvPr>
              <p:cNvSpPr txBox="1"/>
              <p:nvPr/>
            </p:nvSpPr>
            <p:spPr>
              <a:xfrm>
                <a:off x="11502102" y="862585"/>
                <a:ext cx="353753" cy="12458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lnSpc>
                    <a:spcPts val="980"/>
                  </a:lnSpc>
                  <a:buClr>
                    <a:srgbClr val="16574C"/>
                  </a:buClr>
                  <a:tabLst>
                    <a:tab pos="398463" algn="l"/>
                    <a:tab pos="439738" algn="l"/>
                    <a:tab pos="523875" algn="l"/>
                  </a:tabLst>
                </a:pPr>
                <a:r>
                  <a:rPr lang="en-US" sz="800" b="1" spc="-30" dirty="0">
                    <a:solidFill>
                      <a:srgbClr val="16574C"/>
                    </a:solidFill>
                    <a:latin typeface="Red Hat Display" panose="02010503040201060303" pitchFamily="2" charset="77"/>
                    <a:ea typeface="Red Hat Display Light" panose="02010303040201060303" pitchFamily="2" charset="0"/>
                    <a:cs typeface="Red Hat Display Light" panose="02010303040201060303" pitchFamily="2" charset="0"/>
                  </a:rPr>
                  <a:t>TCP</a:t>
                </a:r>
                <a:endParaRPr lang="en-GB" sz="800" b="1" spc="-30" dirty="0">
                  <a:solidFill>
                    <a:srgbClr val="16574C"/>
                  </a:solidFill>
                  <a:latin typeface="Red Hat Display" panose="02010503040201060303" pitchFamily="2" charset="77"/>
                  <a:ea typeface="Red Hat Display Light" panose="02010303040201060303" pitchFamily="2" charset="0"/>
                  <a:cs typeface="Red Hat Display Light" panose="02010303040201060303" pitchFamily="2" charset="0"/>
                </a:endParaRPr>
              </a:p>
            </p:txBody>
          </p:sp>
        </p:grpSp>
        <p:grpSp>
          <p:nvGrpSpPr>
            <p:cNvPr id="153" name="Group 152">
              <a:extLst>
                <a:ext uri="{FF2B5EF4-FFF2-40B4-BE49-F238E27FC236}">
                  <a16:creationId xmlns:a16="http://schemas.microsoft.com/office/drawing/2014/main" id="{54369417-1FAD-4D48-A89B-6FCC157039B8}"/>
                </a:ext>
              </a:extLst>
            </p:cNvPr>
            <p:cNvGrpSpPr/>
            <p:nvPr/>
          </p:nvGrpSpPr>
          <p:grpSpPr>
            <a:xfrm>
              <a:off x="7407857" y="472297"/>
              <a:ext cx="4546535" cy="3826744"/>
              <a:chOff x="7407857" y="472297"/>
              <a:chExt cx="4546535" cy="3826744"/>
            </a:xfrm>
          </p:grpSpPr>
          <p:cxnSp>
            <p:nvCxnSpPr>
              <p:cNvPr id="132" name="Straight Connector 131">
                <a:extLst>
                  <a:ext uri="{FF2B5EF4-FFF2-40B4-BE49-F238E27FC236}">
                    <a16:creationId xmlns:a16="http://schemas.microsoft.com/office/drawing/2014/main" id="{2519E5C7-09EF-E546-8BD7-E6D06C40813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33406" y="2463873"/>
                <a:ext cx="524038" cy="0"/>
              </a:xfrm>
              <a:prstGeom prst="line">
                <a:avLst/>
              </a:prstGeom>
              <a:ln>
                <a:solidFill>
                  <a:schemeClr val="bg2">
                    <a:lumMod val="50000"/>
                  </a:schemeClr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8DB27028-594E-FA47-900A-AFE32934BBE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33406" y="2466062"/>
                <a:ext cx="0" cy="887856"/>
              </a:xfrm>
              <a:prstGeom prst="line">
                <a:avLst/>
              </a:prstGeom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54F1355B-F8EE-F143-9A0E-9BFD3D59D2B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45759" y="2286073"/>
                <a:ext cx="211685" cy="0"/>
              </a:xfrm>
              <a:prstGeom prst="line">
                <a:avLst/>
              </a:prstGeom>
              <a:ln>
                <a:solidFill>
                  <a:schemeClr val="bg2">
                    <a:lumMod val="50000"/>
                  </a:schemeClr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CF6E8B62-74D4-054B-BCBC-56FAB5D321B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407857" y="1288199"/>
                <a:ext cx="2011479" cy="0"/>
              </a:xfrm>
              <a:prstGeom prst="line">
                <a:avLst/>
              </a:prstGeom>
              <a:ln>
                <a:solidFill>
                  <a:schemeClr val="bg2">
                    <a:lumMod val="50000"/>
                  </a:schemeClr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04402163-6A6D-A54A-BA04-81FC94C2123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45759" y="472297"/>
                <a:ext cx="211685" cy="0"/>
              </a:xfrm>
              <a:prstGeom prst="line">
                <a:avLst/>
              </a:prstGeom>
              <a:ln>
                <a:solidFill>
                  <a:schemeClr val="bg2">
                    <a:lumMod val="50000"/>
                  </a:schemeClr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>
                <a:extLst>
                  <a:ext uri="{FF2B5EF4-FFF2-40B4-BE49-F238E27FC236}">
                    <a16:creationId xmlns:a16="http://schemas.microsoft.com/office/drawing/2014/main" id="{D1296665-005E-FA4D-81AA-C2AE90A27A4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407857" y="706686"/>
                <a:ext cx="2074543" cy="0"/>
              </a:xfrm>
              <a:prstGeom prst="line">
                <a:avLst/>
              </a:prstGeom>
              <a:ln>
                <a:solidFill>
                  <a:schemeClr val="bg2">
                    <a:lumMod val="50000"/>
                  </a:schemeClr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Straight Connector 207">
                <a:extLst>
                  <a:ext uri="{FF2B5EF4-FFF2-40B4-BE49-F238E27FC236}">
                    <a16:creationId xmlns:a16="http://schemas.microsoft.com/office/drawing/2014/main" id="{6EE24955-A6B6-7C46-880E-68D0C442B19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407857" y="1556213"/>
                <a:ext cx="2131816" cy="0"/>
              </a:xfrm>
              <a:prstGeom prst="line">
                <a:avLst/>
              </a:prstGeom>
              <a:ln>
                <a:solidFill>
                  <a:schemeClr val="bg2">
                    <a:lumMod val="50000"/>
                  </a:schemeClr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1" name="Straight Connector 260">
                <a:extLst>
                  <a:ext uri="{FF2B5EF4-FFF2-40B4-BE49-F238E27FC236}">
                    <a16:creationId xmlns:a16="http://schemas.microsoft.com/office/drawing/2014/main" id="{962EC3A6-B5AE-904A-9139-A892D70C437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750920" y="2092724"/>
                <a:ext cx="199121" cy="0"/>
              </a:xfrm>
              <a:prstGeom prst="line">
                <a:avLst/>
              </a:prstGeom>
              <a:ln>
                <a:solidFill>
                  <a:schemeClr val="bg2">
                    <a:lumMod val="50000"/>
                  </a:schemeClr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" name="Straight Connector 266">
                <a:extLst>
                  <a:ext uri="{FF2B5EF4-FFF2-40B4-BE49-F238E27FC236}">
                    <a16:creationId xmlns:a16="http://schemas.microsoft.com/office/drawing/2014/main" id="{A4E07F6D-4FC5-7F42-ADB4-27C1BBB457A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405824" y="2682382"/>
                <a:ext cx="604482" cy="0"/>
              </a:xfrm>
              <a:prstGeom prst="line">
                <a:avLst/>
              </a:prstGeom>
              <a:ln>
                <a:solidFill>
                  <a:schemeClr val="bg2">
                    <a:lumMod val="50000"/>
                  </a:schemeClr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Straight Connector 299">
                <a:extLst>
                  <a:ext uri="{FF2B5EF4-FFF2-40B4-BE49-F238E27FC236}">
                    <a16:creationId xmlns:a16="http://schemas.microsoft.com/office/drawing/2014/main" id="{0424D38A-9E17-F747-ABB4-7BE96B2DCF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44263" y="4166382"/>
                <a:ext cx="156764" cy="0"/>
              </a:xfrm>
              <a:prstGeom prst="line">
                <a:avLst/>
              </a:prstGeom>
              <a:ln>
                <a:solidFill>
                  <a:schemeClr val="bg2">
                    <a:lumMod val="50000"/>
                  </a:schemeClr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" name="Straight Connector 307">
                <a:extLst>
                  <a:ext uri="{FF2B5EF4-FFF2-40B4-BE49-F238E27FC236}">
                    <a16:creationId xmlns:a16="http://schemas.microsoft.com/office/drawing/2014/main" id="{DBCDDADD-0DF0-2442-B598-2CBF5825ACA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797628" y="2960105"/>
                <a:ext cx="156764" cy="0"/>
              </a:xfrm>
              <a:prstGeom prst="line">
                <a:avLst/>
              </a:prstGeom>
              <a:ln>
                <a:solidFill>
                  <a:schemeClr val="bg2">
                    <a:lumMod val="50000"/>
                  </a:schemeClr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0" name="Straight Connector 349">
                <a:extLst>
                  <a:ext uri="{FF2B5EF4-FFF2-40B4-BE49-F238E27FC236}">
                    <a16:creationId xmlns:a16="http://schemas.microsoft.com/office/drawing/2014/main" id="{CDA0F251-6902-A94C-9EF5-75D8DFA9AFD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141977" y="3474644"/>
                <a:ext cx="812415" cy="0"/>
              </a:xfrm>
              <a:prstGeom prst="line">
                <a:avLst/>
              </a:prstGeom>
              <a:ln>
                <a:solidFill>
                  <a:schemeClr val="bg2">
                    <a:lumMod val="50000"/>
                  </a:schemeClr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7" name="Straight Connector 356">
                <a:extLst>
                  <a:ext uri="{FF2B5EF4-FFF2-40B4-BE49-F238E27FC236}">
                    <a16:creationId xmlns:a16="http://schemas.microsoft.com/office/drawing/2014/main" id="{47A3942D-6F9E-AC4F-AB50-D89D620A552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272487" y="4299041"/>
                <a:ext cx="156764" cy="0"/>
              </a:xfrm>
              <a:prstGeom prst="line">
                <a:avLst/>
              </a:prstGeom>
              <a:ln>
                <a:solidFill>
                  <a:schemeClr val="bg2">
                    <a:lumMod val="50000"/>
                  </a:schemeClr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5" name="Straight Connector 394">
                <a:extLst>
                  <a:ext uri="{FF2B5EF4-FFF2-40B4-BE49-F238E27FC236}">
                    <a16:creationId xmlns:a16="http://schemas.microsoft.com/office/drawing/2014/main" id="{39794DDE-787A-2640-AD91-AB0AD8207D3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797628" y="922151"/>
                <a:ext cx="156764" cy="0"/>
              </a:xfrm>
              <a:prstGeom prst="line">
                <a:avLst/>
              </a:prstGeom>
              <a:ln>
                <a:solidFill>
                  <a:schemeClr val="bg2">
                    <a:lumMod val="50000"/>
                  </a:schemeClr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D6A5F2E9-7793-2B42-BB43-BFE2B2A8A7CC}"/>
                </a:ext>
              </a:extLst>
            </p:cNvPr>
            <p:cNvCxnSpPr>
              <a:cxnSpLocks/>
            </p:cNvCxnSpPr>
            <p:nvPr/>
          </p:nvCxnSpPr>
          <p:spPr>
            <a:xfrm>
              <a:off x="7509717" y="2282258"/>
              <a:ext cx="115962" cy="0"/>
            </a:xfrm>
            <a:prstGeom prst="line">
              <a:avLst/>
            </a:prstGeom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E524953C-8815-5549-BC32-4A7784AFB625}"/>
                </a:ext>
              </a:extLst>
            </p:cNvPr>
            <p:cNvSpPr txBox="1"/>
            <p:nvPr/>
          </p:nvSpPr>
          <p:spPr>
            <a:xfrm>
              <a:off x="9317672" y="1227332"/>
              <a:ext cx="863709" cy="12458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ts val="980"/>
                </a:lnSpc>
                <a:buClr>
                  <a:srgbClr val="16574C"/>
                </a:buClr>
                <a:tabLst>
                  <a:tab pos="398463" algn="l"/>
                  <a:tab pos="439738" algn="l"/>
                  <a:tab pos="523875" algn="l"/>
                </a:tabLst>
              </a:pPr>
              <a:r>
                <a:rPr lang="en-US" sz="800" b="1" spc="-30" dirty="0">
                  <a:solidFill>
                    <a:srgbClr val="16574C"/>
                  </a:solidFill>
                  <a:latin typeface="Red Hat Display" panose="02010503040201060303" pitchFamily="2" charset="77"/>
                  <a:ea typeface="Red Hat Display Light" panose="02010303040201060303" pitchFamily="2" charset="0"/>
                  <a:cs typeface="Red Hat Display Light" panose="02010303040201060303" pitchFamily="2" charset="0"/>
                </a:rPr>
                <a:t>SOAP/SSL</a:t>
              </a:r>
              <a:endParaRPr lang="en-GB" sz="800" b="1" spc="-30" dirty="0">
                <a:solidFill>
                  <a:srgbClr val="16574C"/>
                </a:solidFill>
                <a:latin typeface="Red Hat Display" panose="02010503040201060303" pitchFamily="2" charset="77"/>
                <a:ea typeface="Red Hat Display Light" panose="02010303040201060303" pitchFamily="2" charset="0"/>
                <a:cs typeface="Red Hat Display Light" panose="02010303040201060303" pitchFamily="2" charset="0"/>
              </a:endParaRPr>
            </a:p>
          </p:txBody>
        </p: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E921D803-4C91-1647-81C5-0FED485E7BA4}"/>
                </a:ext>
              </a:extLst>
            </p:cNvPr>
            <p:cNvCxnSpPr>
              <a:cxnSpLocks/>
            </p:cNvCxnSpPr>
            <p:nvPr/>
          </p:nvCxnSpPr>
          <p:spPr>
            <a:xfrm>
              <a:off x="7509717" y="482997"/>
              <a:ext cx="115962" cy="0"/>
            </a:xfrm>
            <a:prstGeom prst="line">
              <a:avLst/>
            </a:prstGeom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F6AC5266-92A3-C24A-B738-A336D49DF40B}"/>
                </a:ext>
              </a:extLst>
            </p:cNvPr>
            <p:cNvSpPr txBox="1"/>
            <p:nvPr/>
          </p:nvSpPr>
          <p:spPr>
            <a:xfrm>
              <a:off x="8152114" y="2886864"/>
              <a:ext cx="670266" cy="23038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ts val="2080"/>
                </a:lnSpc>
                <a:buClr>
                  <a:srgbClr val="16574C"/>
                </a:buClr>
                <a:tabLst>
                  <a:tab pos="398463" algn="l"/>
                  <a:tab pos="439738" algn="l"/>
                  <a:tab pos="523875" algn="l"/>
                </a:tabLst>
              </a:pPr>
              <a:r>
                <a:rPr lang="en-US" sz="800" b="1" spc="-30" dirty="0">
                  <a:solidFill>
                    <a:srgbClr val="16574C"/>
                  </a:solidFill>
                  <a:latin typeface="Red Hat Display" panose="02010503040201060303" pitchFamily="2" charset="77"/>
                  <a:ea typeface="Red Hat Display Light" panose="02010303040201060303" pitchFamily="2" charset="0"/>
                  <a:cs typeface="Red Hat Display Light" panose="02010303040201060303" pitchFamily="2" charset="0"/>
                </a:rPr>
                <a:t>DMZ</a:t>
              </a:r>
              <a:endParaRPr lang="en-GB" sz="800" b="1" spc="-30" dirty="0">
                <a:solidFill>
                  <a:srgbClr val="16574C"/>
                </a:solidFill>
                <a:latin typeface="Red Hat Display" panose="02010503040201060303" pitchFamily="2" charset="77"/>
                <a:ea typeface="Red Hat Display Light" panose="02010303040201060303" pitchFamily="2" charset="0"/>
                <a:cs typeface="Red Hat Display Light" panose="02010303040201060303" pitchFamily="2" charset="0"/>
              </a:endParaRPr>
            </a:p>
          </p:txBody>
        </p:sp>
        <p:grpSp>
          <p:nvGrpSpPr>
            <p:cNvPr id="171" name="Group 170">
              <a:extLst>
                <a:ext uri="{FF2B5EF4-FFF2-40B4-BE49-F238E27FC236}">
                  <a16:creationId xmlns:a16="http://schemas.microsoft.com/office/drawing/2014/main" id="{5F81CB8C-DEFE-B94C-8BC1-D24803B0284D}"/>
                </a:ext>
              </a:extLst>
            </p:cNvPr>
            <p:cNvGrpSpPr/>
            <p:nvPr/>
          </p:nvGrpSpPr>
          <p:grpSpPr>
            <a:xfrm flipV="1">
              <a:off x="7813393" y="4167512"/>
              <a:ext cx="487538" cy="356145"/>
              <a:chOff x="7733406" y="5054673"/>
              <a:chExt cx="487538" cy="3824811"/>
            </a:xfrm>
          </p:grpSpPr>
          <p:cxnSp>
            <p:nvCxnSpPr>
              <p:cNvPr id="169" name="Straight Connector 168">
                <a:extLst>
                  <a:ext uri="{FF2B5EF4-FFF2-40B4-BE49-F238E27FC236}">
                    <a16:creationId xmlns:a16="http://schemas.microsoft.com/office/drawing/2014/main" id="{56B0EF33-E31F-E143-A6C9-1483970C608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733406" y="5054673"/>
                <a:ext cx="487538" cy="0"/>
              </a:xfrm>
              <a:prstGeom prst="line">
                <a:avLst/>
              </a:prstGeom>
              <a:ln>
                <a:solidFill>
                  <a:schemeClr val="bg2">
                    <a:lumMod val="50000"/>
                  </a:schemeClr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>
                <a:extLst>
                  <a:ext uri="{FF2B5EF4-FFF2-40B4-BE49-F238E27FC236}">
                    <a16:creationId xmlns:a16="http://schemas.microsoft.com/office/drawing/2014/main" id="{AEB89FFB-56AD-634B-9898-D90E4D9BB95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733406" y="5056862"/>
                <a:ext cx="0" cy="887856"/>
              </a:xfrm>
              <a:prstGeom prst="line">
                <a:avLst/>
              </a:prstGeom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Straight Connector 173">
                <a:extLst>
                  <a:ext uri="{FF2B5EF4-FFF2-40B4-BE49-F238E27FC236}">
                    <a16:creationId xmlns:a16="http://schemas.microsoft.com/office/drawing/2014/main" id="{2907C124-0C5C-7941-969A-A6D13DE8FBB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733406" y="7991630"/>
                <a:ext cx="0" cy="887854"/>
              </a:xfrm>
              <a:prstGeom prst="line">
                <a:avLst/>
              </a:prstGeom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D77D6223-A3A3-224C-B770-ABFE2FC00238}"/>
                </a:ext>
              </a:extLst>
            </p:cNvPr>
            <p:cNvCxnSpPr>
              <a:cxnSpLocks/>
            </p:cNvCxnSpPr>
            <p:nvPr/>
          </p:nvCxnSpPr>
          <p:spPr>
            <a:xfrm>
              <a:off x="8820429" y="4053261"/>
              <a:ext cx="0" cy="196923"/>
            </a:xfrm>
            <a:prstGeom prst="line">
              <a:avLst/>
            </a:prstGeom>
            <a:ln>
              <a:solidFill>
                <a:schemeClr val="bg2">
                  <a:lumMod val="50000"/>
                </a:schemeClr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F4AE0576-069E-7A47-80FB-8F0C4750FEB4}"/>
                </a:ext>
              </a:extLst>
            </p:cNvPr>
            <p:cNvCxnSpPr>
              <a:cxnSpLocks/>
            </p:cNvCxnSpPr>
            <p:nvPr/>
          </p:nvCxnSpPr>
          <p:spPr>
            <a:xfrm>
              <a:off x="8820429" y="3702354"/>
              <a:ext cx="0" cy="163285"/>
            </a:xfrm>
            <a:prstGeom prst="line">
              <a:avLst/>
            </a:prstGeom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4DD49F31-B1FB-4542-BD43-4C100224B31C}"/>
                </a:ext>
              </a:extLst>
            </p:cNvPr>
            <p:cNvCxnSpPr>
              <a:cxnSpLocks/>
            </p:cNvCxnSpPr>
            <p:nvPr/>
          </p:nvCxnSpPr>
          <p:spPr>
            <a:xfrm>
              <a:off x="8820429" y="3702354"/>
              <a:ext cx="787732" cy="0"/>
            </a:xfrm>
            <a:prstGeom prst="line">
              <a:avLst/>
            </a:prstGeom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3821DB30-D947-1D41-9509-1E28E55A6704}"/>
                </a:ext>
              </a:extLst>
            </p:cNvPr>
            <p:cNvCxnSpPr>
              <a:cxnSpLocks/>
            </p:cNvCxnSpPr>
            <p:nvPr/>
          </p:nvCxnSpPr>
          <p:spPr>
            <a:xfrm>
              <a:off x="8433044" y="3862267"/>
              <a:ext cx="0" cy="115673"/>
            </a:xfrm>
            <a:prstGeom prst="line">
              <a:avLst/>
            </a:prstGeom>
            <a:ln>
              <a:solidFill>
                <a:schemeClr val="bg2">
                  <a:lumMod val="50000"/>
                </a:schemeClr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5B7D91DC-42D7-C748-A1E9-FE14653D66CA}"/>
                </a:ext>
              </a:extLst>
            </p:cNvPr>
            <p:cNvCxnSpPr>
              <a:cxnSpLocks/>
            </p:cNvCxnSpPr>
            <p:nvPr/>
          </p:nvCxnSpPr>
          <p:spPr>
            <a:xfrm>
              <a:off x="8705474" y="3701945"/>
              <a:ext cx="0" cy="163285"/>
            </a:xfrm>
            <a:prstGeom prst="line">
              <a:avLst/>
            </a:prstGeom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0" name="Group 189">
              <a:extLst>
                <a:ext uri="{FF2B5EF4-FFF2-40B4-BE49-F238E27FC236}">
                  <a16:creationId xmlns:a16="http://schemas.microsoft.com/office/drawing/2014/main" id="{843873E3-AC58-1C48-B2B9-97B339CBB8D9}"/>
                </a:ext>
              </a:extLst>
            </p:cNvPr>
            <p:cNvGrpSpPr/>
            <p:nvPr/>
          </p:nvGrpSpPr>
          <p:grpSpPr>
            <a:xfrm>
              <a:off x="8431874" y="916750"/>
              <a:ext cx="3528092" cy="3382145"/>
              <a:chOff x="8431874" y="-2735832"/>
              <a:chExt cx="3528092" cy="8430442"/>
            </a:xfrm>
          </p:grpSpPr>
          <p:cxnSp>
            <p:nvCxnSpPr>
              <p:cNvPr id="188" name="Straight Connector 187">
                <a:extLst>
                  <a:ext uri="{FF2B5EF4-FFF2-40B4-BE49-F238E27FC236}">
                    <a16:creationId xmlns:a16="http://schemas.microsoft.com/office/drawing/2014/main" id="{FF4F80D0-519B-A541-8D8D-50FAE8EED01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05474" y="3236612"/>
                <a:ext cx="0" cy="163285"/>
              </a:xfrm>
              <a:prstGeom prst="line">
                <a:avLst/>
              </a:prstGeom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Connector 188">
                <a:extLst>
                  <a:ext uri="{FF2B5EF4-FFF2-40B4-BE49-F238E27FC236}">
                    <a16:creationId xmlns:a16="http://schemas.microsoft.com/office/drawing/2014/main" id="{78ABF645-800C-9D4D-8020-E9824F75DF9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05474" y="3236612"/>
                <a:ext cx="700350" cy="0"/>
              </a:xfrm>
              <a:prstGeom prst="line">
                <a:avLst/>
              </a:prstGeom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Straight Connector 245">
                <a:extLst>
                  <a:ext uri="{FF2B5EF4-FFF2-40B4-BE49-F238E27FC236}">
                    <a16:creationId xmlns:a16="http://schemas.microsoft.com/office/drawing/2014/main" id="{E995DB4A-9006-E647-9E48-45BA04BB70D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431874" y="4614667"/>
                <a:ext cx="273600" cy="0"/>
              </a:xfrm>
              <a:prstGeom prst="line">
                <a:avLst/>
              </a:prstGeom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3" name="Straight Connector 302">
                <a:extLst>
                  <a:ext uri="{FF2B5EF4-FFF2-40B4-BE49-F238E27FC236}">
                    <a16:creationId xmlns:a16="http://schemas.microsoft.com/office/drawing/2014/main" id="{4AB82901-47DB-7D42-95BE-10EF72D02EF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051977" y="5363949"/>
                <a:ext cx="162231" cy="0"/>
              </a:xfrm>
              <a:prstGeom prst="line">
                <a:avLst/>
              </a:prstGeom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Straight Connector 308">
                <a:extLst>
                  <a:ext uri="{FF2B5EF4-FFF2-40B4-BE49-F238E27FC236}">
                    <a16:creationId xmlns:a16="http://schemas.microsoft.com/office/drawing/2014/main" id="{93E74089-243A-2244-8E2E-A031D8BC578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01027" y="2357136"/>
                <a:ext cx="141303" cy="0"/>
              </a:xfrm>
              <a:prstGeom prst="line">
                <a:avLst/>
              </a:prstGeom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8" name="Straight Connector 357">
                <a:extLst>
                  <a:ext uri="{FF2B5EF4-FFF2-40B4-BE49-F238E27FC236}">
                    <a16:creationId xmlns:a16="http://schemas.microsoft.com/office/drawing/2014/main" id="{710EC627-CFC7-9444-8FBB-6BE70589AF0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18663" y="5694610"/>
                <a:ext cx="141303" cy="0"/>
              </a:xfrm>
              <a:prstGeom prst="line">
                <a:avLst/>
              </a:prstGeom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3" name="Straight Connector 392">
                <a:extLst>
                  <a:ext uri="{FF2B5EF4-FFF2-40B4-BE49-F238E27FC236}">
                    <a16:creationId xmlns:a16="http://schemas.microsoft.com/office/drawing/2014/main" id="{CB6AD197-91A1-BB46-B0AC-EA090CF7F1A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11537" y="-2735832"/>
                <a:ext cx="232483" cy="7161"/>
              </a:xfrm>
              <a:prstGeom prst="line">
                <a:avLst/>
              </a:prstGeom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3" name="Rounded Rectangle 192">
              <a:extLst>
                <a:ext uri="{FF2B5EF4-FFF2-40B4-BE49-F238E27FC236}">
                  <a16:creationId xmlns:a16="http://schemas.microsoft.com/office/drawing/2014/main" id="{9EC47D3B-AC06-264B-8A0B-ED22F12AE62F}"/>
                </a:ext>
              </a:extLst>
            </p:cNvPr>
            <p:cNvSpPr/>
            <p:nvPr/>
          </p:nvSpPr>
          <p:spPr>
            <a:xfrm>
              <a:off x="6203099" y="4915762"/>
              <a:ext cx="2164465" cy="1469420"/>
            </a:xfrm>
            <a:prstGeom prst="roundRect">
              <a:avLst>
                <a:gd name="adj" fmla="val 7245"/>
              </a:avLst>
            </a:prstGeom>
            <a:solidFill>
              <a:srgbClr val="B3FE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rIns="0" rtlCol="0" anchor="t" anchorCtr="0"/>
            <a:lstStyle/>
            <a:p>
              <a:pPr marL="184150" indent="-184150">
                <a:lnSpc>
                  <a:spcPts val="650"/>
                </a:lnSpc>
                <a:spcAft>
                  <a:spcPts val="200"/>
                </a:spcAft>
              </a:pPr>
              <a:r>
                <a:rPr lang="en-US" sz="800" b="1" dirty="0">
                  <a:solidFill>
                    <a:schemeClr val="tx1"/>
                  </a:solidFill>
                  <a:latin typeface="Red Hat Display" panose="02010503040201060303" pitchFamily="2" charset="77"/>
                  <a:ea typeface="Red Hat Display Light" panose="02010303040201060303" pitchFamily="2" charset="0"/>
                  <a:cs typeface="Red Hat Display Light" panose="02010303040201060303" pitchFamily="2" charset="0"/>
                </a:rPr>
                <a:t>Assets </a:t>
              </a:r>
            </a:p>
            <a:p>
              <a:pPr marL="184150" indent="-184150">
                <a:lnSpc>
                  <a:spcPts val="650"/>
                </a:lnSpc>
              </a:pPr>
              <a:r>
                <a:rPr lang="en-US" sz="600" dirty="0">
                  <a:solidFill>
                    <a:schemeClr val="tx1"/>
                  </a:solidFill>
                  <a:latin typeface="Red Hat Display Light" panose="02010303040201060303" pitchFamily="2" charset="0"/>
                  <a:ea typeface="Red Hat Display Light" panose="02010303040201060303" pitchFamily="2" charset="0"/>
                  <a:cs typeface="Red Hat Display Light" panose="02010303040201060303" pitchFamily="2" charset="0"/>
                </a:rPr>
                <a:t>A01: Primary DB credentials</a:t>
              </a:r>
            </a:p>
            <a:p>
              <a:pPr marL="184150" indent="-184150">
                <a:lnSpc>
                  <a:spcPts val="650"/>
                </a:lnSpc>
              </a:pPr>
              <a:r>
                <a:rPr lang="en-US" sz="600" dirty="0">
                  <a:solidFill>
                    <a:schemeClr val="tx1"/>
                  </a:solidFill>
                  <a:latin typeface="Red Hat Display Light" panose="02010303040201060303" pitchFamily="2" charset="0"/>
                  <a:ea typeface="Red Hat Display Light" panose="02010303040201060303" pitchFamily="2" charset="0"/>
                  <a:cs typeface="Red Hat Display Light" panose="02010303040201060303" pitchFamily="2" charset="0"/>
                </a:rPr>
                <a:t>A02: Sensitive application data</a:t>
              </a:r>
            </a:p>
            <a:p>
              <a:pPr marL="184150" indent="-184150">
                <a:lnSpc>
                  <a:spcPts val="650"/>
                </a:lnSpc>
              </a:pPr>
              <a:r>
                <a:rPr lang="en-US" sz="600" dirty="0">
                  <a:solidFill>
                    <a:schemeClr val="tx1"/>
                  </a:solidFill>
                  <a:latin typeface="Red Hat Display Light" panose="02010303040201060303" pitchFamily="2" charset="0"/>
                  <a:ea typeface="Red Hat Display Light" panose="02010303040201060303" pitchFamily="2" charset="0"/>
                  <a:cs typeface="Red Hat Display Light" panose="02010303040201060303" pitchFamily="2" charset="0"/>
                </a:rPr>
                <a:t>A03: Session tickets</a:t>
              </a:r>
            </a:p>
            <a:p>
              <a:pPr marL="184150" indent="-184150">
                <a:lnSpc>
                  <a:spcPts val="650"/>
                </a:lnSpc>
              </a:pPr>
              <a:r>
                <a:rPr lang="en-US" sz="600" dirty="0">
                  <a:solidFill>
                    <a:schemeClr val="tx1"/>
                  </a:solidFill>
                  <a:latin typeface="Red Hat Display Light" panose="02010303040201060303" pitchFamily="2" charset="0"/>
                  <a:ea typeface="Red Hat Display Light" panose="02010303040201060303" pitchFamily="2" charset="0"/>
                  <a:cs typeface="Red Hat Display Light" panose="02010303040201060303" pitchFamily="2" charset="0"/>
                </a:rPr>
                <a:t>A04: Application username and password</a:t>
              </a:r>
            </a:p>
            <a:p>
              <a:pPr marL="184150" indent="-184150">
                <a:lnSpc>
                  <a:spcPts val="650"/>
                </a:lnSpc>
              </a:pPr>
              <a:r>
                <a:rPr lang="en-US" sz="600" dirty="0">
                  <a:solidFill>
                    <a:schemeClr val="tx1"/>
                  </a:solidFill>
                  <a:latin typeface="Red Hat Display Light" panose="02010303040201060303" pitchFamily="2" charset="0"/>
                  <a:ea typeface="Red Hat Display Light" panose="02010303040201060303" pitchFamily="2" charset="0"/>
                  <a:cs typeface="Red Hat Display Light" panose="02010303040201060303" pitchFamily="2" charset="0"/>
                </a:rPr>
                <a:t>A05: </a:t>
              </a:r>
              <a:r>
                <a:rPr lang="en-US" sz="600" dirty="0" err="1">
                  <a:solidFill>
                    <a:schemeClr val="tx1"/>
                  </a:solidFill>
                  <a:latin typeface="Red Hat Display Light" panose="02010303040201060303" pitchFamily="2" charset="0"/>
                  <a:ea typeface="Red Hat Display Light" panose="02010303040201060303" pitchFamily="2" charset="0"/>
                  <a:cs typeface="Red Hat Display Light" panose="02010303040201060303" pitchFamily="2" charset="0"/>
                </a:rPr>
                <a:t>Aapplication</a:t>
              </a:r>
              <a:r>
                <a:rPr lang="en-US" sz="600" dirty="0">
                  <a:solidFill>
                    <a:schemeClr val="tx1"/>
                  </a:solidFill>
                  <a:latin typeface="Red Hat Display Light" panose="02010303040201060303" pitchFamily="2" charset="0"/>
                  <a:ea typeface="Red Hat Display Light" panose="02010303040201060303" pitchFamily="2" charset="0"/>
                  <a:cs typeface="Red Hat Display Light" panose="02010303040201060303" pitchFamily="2" charset="0"/>
                </a:rPr>
                <a:t> event  tables</a:t>
              </a:r>
            </a:p>
            <a:p>
              <a:pPr marL="184150" indent="-184150">
                <a:lnSpc>
                  <a:spcPts val="650"/>
                </a:lnSpc>
              </a:pPr>
              <a:r>
                <a:rPr lang="en-US" sz="600" dirty="0">
                  <a:solidFill>
                    <a:schemeClr val="tx1"/>
                  </a:solidFill>
                  <a:latin typeface="Red Hat Display Light" panose="02010303040201060303" pitchFamily="2" charset="0"/>
                  <a:ea typeface="Red Hat Display Light" panose="02010303040201060303" pitchFamily="2" charset="0"/>
                  <a:cs typeface="Red Hat Display Light" panose="02010303040201060303" pitchFamily="2" charset="0"/>
                </a:rPr>
                <a:t>A06: Report data</a:t>
              </a:r>
            </a:p>
            <a:p>
              <a:pPr marL="184150" indent="-184150">
                <a:lnSpc>
                  <a:spcPts val="650"/>
                </a:lnSpc>
              </a:pPr>
              <a:r>
                <a:rPr lang="en-US" sz="600" dirty="0">
                  <a:solidFill>
                    <a:schemeClr val="tx1"/>
                  </a:solidFill>
                  <a:latin typeface="Red Hat Display Light" panose="02010303040201060303" pitchFamily="2" charset="0"/>
                  <a:ea typeface="Red Hat Display Light" panose="02010303040201060303" pitchFamily="2" charset="0"/>
                  <a:cs typeface="Red Hat Display Light" panose="02010303040201060303" pitchFamily="2" charset="0"/>
                </a:rPr>
                <a:t>A07: Coyote Data SFTP credentials</a:t>
              </a:r>
            </a:p>
            <a:p>
              <a:pPr marL="184150" indent="-184150">
                <a:lnSpc>
                  <a:spcPts val="650"/>
                </a:lnSpc>
              </a:pPr>
              <a:r>
                <a:rPr lang="en-US" sz="600" dirty="0">
                  <a:solidFill>
                    <a:schemeClr val="tx1"/>
                  </a:solidFill>
                  <a:latin typeface="Red Hat Display Light" panose="02010303040201060303" pitchFamily="2" charset="0"/>
                  <a:ea typeface="Red Hat Display Light" panose="02010303040201060303" pitchFamily="2" charset="0"/>
                  <a:cs typeface="Red Hat Display Light" panose="02010303040201060303" pitchFamily="2" charset="0"/>
                </a:rPr>
                <a:t>A08: Reports-4-U REST credentials</a:t>
              </a:r>
            </a:p>
            <a:p>
              <a:pPr marL="184150" indent="-184150">
                <a:lnSpc>
                  <a:spcPts val="650"/>
                </a:lnSpc>
              </a:pPr>
              <a:r>
                <a:rPr lang="en-US" sz="600" dirty="0">
                  <a:solidFill>
                    <a:schemeClr val="tx1"/>
                  </a:solidFill>
                  <a:latin typeface="Red Hat Display Light" panose="02010303040201060303" pitchFamily="2" charset="0"/>
                  <a:ea typeface="Red Hat Display Light" panose="02010303040201060303" pitchFamily="2" charset="0"/>
                  <a:cs typeface="Red Hat Display Light" panose="02010303040201060303" pitchFamily="2" charset="0"/>
                </a:rPr>
                <a:t>A09: </a:t>
              </a:r>
              <a:r>
                <a:rPr lang="en-US" sz="600" dirty="0" err="1">
                  <a:solidFill>
                    <a:schemeClr val="tx1"/>
                  </a:solidFill>
                  <a:latin typeface="Red Hat Display Light" panose="02010303040201060303" pitchFamily="2" charset="0"/>
                  <a:ea typeface="Red Hat Display Light" panose="02010303040201060303" pitchFamily="2" charset="0"/>
                  <a:cs typeface="Red Hat Display Light" panose="02010303040201060303" pitchFamily="2" charset="0"/>
                </a:rPr>
                <a:t>VisiWidget</a:t>
              </a:r>
              <a:r>
                <a:rPr lang="en-US" sz="600" dirty="0">
                  <a:solidFill>
                    <a:schemeClr val="tx1"/>
                  </a:solidFill>
                  <a:latin typeface="Red Hat Display Light" panose="02010303040201060303" pitchFamily="2" charset="0"/>
                  <a:ea typeface="Red Hat Display Light" panose="02010303040201060303" pitchFamily="2" charset="0"/>
                  <a:cs typeface="Red Hat Display Light" panose="02010303040201060303" pitchFamily="2" charset="0"/>
                </a:rPr>
                <a:t> API</a:t>
              </a:r>
            </a:p>
            <a:p>
              <a:pPr marL="184150" indent="-184150">
                <a:lnSpc>
                  <a:spcPts val="650"/>
                </a:lnSpc>
              </a:pPr>
              <a:r>
                <a:rPr lang="en-US" sz="600" dirty="0">
                  <a:solidFill>
                    <a:schemeClr val="tx1"/>
                  </a:solidFill>
                  <a:latin typeface="Red Hat Display Light" panose="02010303040201060303" pitchFamily="2" charset="0"/>
                  <a:ea typeface="Red Hat Display Light" panose="02010303040201060303" pitchFamily="2" charset="0"/>
                  <a:cs typeface="Red Hat Display Light" panose="02010303040201060303" pitchFamily="2" charset="0"/>
                </a:rPr>
                <a:t>A10: Active Directory username </a:t>
              </a:r>
              <a:r>
                <a:rPr lang="en-US" sz="600" dirty="0" err="1">
                  <a:solidFill>
                    <a:schemeClr val="tx1"/>
                  </a:solidFill>
                  <a:latin typeface="Red Hat Display Light" panose="02010303040201060303" pitchFamily="2" charset="0"/>
                  <a:ea typeface="Red Hat Display Light" panose="02010303040201060303" pitchFamily="2" charset="0"/>
                  <a:cs typeface="Red Hat Display Light" panose="02010303040201060303" pitchFamily="2" charset="0"/>
                </a:rPr>
                <a:t>andpassword</a:t>
              </a:r>
              <a:endParaRPr lang="en-US" sz="600" dirty="0">
                <a:solidFill>
                  <a:schemeClr val="tx1"/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endParaRPr>
            </a:p>
            <a:p>
              <a:pPr marL="184150" indent="-184150">
                <a:lnSpc>
                  <a:spcPts val="650"/>
                </a:lnSpc>
              </a:pPr>
              <a:r>
                <a:rPr lang="en-US" sz="600" dirty="0">
                  <a:solidFill>
                    <a:schemeClr val="tx1"/>
                  </a:solidFill>
                  <a:latin typeface="Red Hat Display Light" panose="02010303040201060303" pitchFamily="2" charset="0"/>
                  <a:ea typeface="Red Hat Display Light" panose="02010303040201060303" pitchFamily="2" charset="0"/>
                  <a:cs typeface="Red Hat Display Light" panose="02010303040201060303" pitchFamily="2" charset="0"/>
                </a:rPr>
                <a:t>A11: Special Flash functionality</a:t>
              </a:r>
            </a:p>
            <a:p>
              <a:pPr marL="184150" indent="-184150">
                <a:lnSpc>
                  <a:spcPts val="650"/>
                </a:lnSpc>
              </a:pPr>
              <a:r>
                <a:rPr lang="en-US" sz="600" dirty="0">
                  <a:solidFill>
                    <a:schemeClr val="tx1"/>
                  </a:solidFill>
                  <a:latin typeface="Red Hat Display Light" panose="02010303040201060303" pitchFamily="2" charset="0"/>
                  <a:ea typeface="Red Hat Display Light" panose="02010303040201060303" pitchFamily="2" charset="0"/>
                  <a:cs typeface="Red Hat Display Light" panose="02010303040201060303" pitchFamily="2" charset="0"/>
                </a:rPr>
                <a:t>A12: Client certificate for Thick-Client</a:t>
              </a:r>
            </a:p>
            <a:p>
              <a:pPr marL="184150" indent="-184150">
                <a:lnSpc>
                  <a:spcPts val="650"/>
                </a:lnSpc>
              </a:pPr>
              <a:r>
                <a:rPr lang="en-US" sz="600" dirty="0">
                  <a:solidFill>
                    <a:schemeClr val="tx1"/>
                  </a:solidFill>
                  <a:latin typeface="Red Hat Display Light" panose="02010303040201060303" pitchFamily="2" charset="0"/>
                  <a:ea typeface="Red Hat Display Light" panose="02010303040201060303" pitchFamily="2" charset="0"/>
                  <a:cs typeface="Red Hat Display Light" panose="02010303040201060303" pitchFamily="2" charset="0"/>
                </a:rPr>
                <a:t>A13: Application log file and event data</a:t>
              </a:r>
            </a:p>
            <a:p>
              <a:pPr marL="184150" indent="-184150">
                <a:lnSpc>
                  <a:spcPts val="650"/>
                </a:lnSpc>
              </a:pPr>
              <a:r>
                <a:rPr lang="en-US" sz="600" dirty="0">
                  <a:solidFill>
                    <a:schemeClr val="tx1"/>
                  </a:solidFill>
                  <a:latin typeface="Red Hat Display Light" panose="02010303040201060303" pitchFamily="2" charset="0"/>
                  <a:ea typeface="Red Hat Display Light" panose="02010303040201060303" pitchFamily="2" charset="0"/>
                  <a:cs typeface="Red Hat Display Light" panose="02010303040201060303" pitchFamily="2" charset="0"/>
                </a:rPr>
                <a:t>A14: Cached reporting data </a:t>
              </a:r>
              <a:endParaRPr lang="en-BG" sz="600" dirty="0">
                <a:solidFill>
                  <a:schemeClr val="tx1"/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endParaRPr>
            </a:p>
          </p:txBody>
        </p:sp>
        <p:sp>
          <p:nvSpPr>
            <p:cNvPr id="195" name="Rounded Rectangle 194">
              <a:extLst>
                <a:ext uri="{FF2B5EF4-FFF2-40B4-BE49-F238E27FC236}">
                  <a16:creationId xmlns:a16="http://schemas.microsoft.com/office/drawing/2014/main" id="{5DCF205F-B37B-2242-85DE-5B235AA9080F}"/>
                </a:ext>
              </a:extLst>
            </p:cNvPr>
            <p:cNvSpPr/>
            <p:nvPr/>
          </p:nvSpPr>
          <p:spPr>
            <a:xfrm>
              <a:off x="8451016" y="4915762"/>
              <a:ext cx="2031742" cy="1469420"/>
            </a:xfrm>
            <a:prstGeom prst="roundRect">
              <a:avLst>
                <a:gd name="adj" fmla="val 7245"/>
              </a:avLst>
            </a:prstGeom>
            <a:solidFill>
              <a:srgbClr val="5FDE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t" anchorCtr="0"/>
            <a:lstStyle/>
            <a:p>
              <a:pPr marL="6350" indent="53975">
                <a:lnSpc>
                  <a:spcPts val="650"/>
                </a:lnSpc>
                <a:spcAft>
                  <a:spcPts val="200"/>
                </a:spcAft>
              </a:pPr>
              <a:r>
                <a:rPr lang="en-US" sz="800" b="1" dirty="0">
                  <a:solidFill>
                    <a:schemeClr val="tx1"/>
                  </a:solidFill>
                  <a:latin typeface="Red Hat Display" panose="02010503040201060303" pitchFamily="2" charset="77"/>
                  <a:ea typeface="Red Hat Display Light" panose="02010303040201060303" pitchFamily="2" charset="0"/>
                  <a:cs typeface="Red Hat Display Light" panose="02010303040201060303" pitchFamily="2" charset="0"/>
                </a:rPr>
                <a:t>Threat Agent</a:t>
              </a:r>
            </a:p>
            <a:p>
              <a:pPr marL="6350" indent="53975">
                <a:lnSpc>
                  <a:spcPts val="650"/>
                </a:lnSpc>
              </a:pPr>
              <a:r>
                <a:rPr lang="en-US" sz="600" dirty="0">
                  <a:solidFill>
                    <a:schemeClr val="tx1"/>
                  </a:solidFill>
                  <a:latin typeface="Red Hat Display Light" panose="02010303040201060303" pitchFamily="2" charset="0"/>
                  <a:ea typeface="Red Hat Display Light" panose="02010303040201060303" pitchFamily="2" charset="0"/>
                  <a:cs typeface="Red Hat Display Light" panose="02010303040201060303" pitchFamily="2" charset="0"/>
                </a:rPr>
                <a:t>TA01: Unauthorized external user</a:t>
              </a:r>
            </a:p>
            <a:p>
              <a:pPr marL="6350" indent="53975">
                <a:lnSpc>
                  <a:spcPts val="650"/>
                </a:lnSpc>
              </a:pPr>
              <a:r>
                <a:rPr lang="en-US" sz="600" dirty="0">
                  <a:solidFill>
                    <a:schemeClr val="tx1"/>
                  </a:solidFill>
                  <a:latin typeface="Red Hat Display Light" panose="02010303040201060303" pitchFamily="2" charset="0"/>
                  <a:ea typeface="Red Hat Display Light" panose="02010303040201060303" pitchFamily="2" charset="0"/>
                  <a:cs typeface="Red Hat Display Light" panose="02010303040201060303" pitchFamily="2" charset="0"/>
                </a:rPr>
                <a:t>TA02: Authorized external application user</a:t>
              </a:r>
            </a:p>
            <a:p>
              <a:pPr marL="6350" indent="53975">
                <a:lnSpc>
                  <a:spcPts val="650"/>
                </a:lnSpc>
              </a:pPr>
              <a:r>
                <a:rPr lang="en-US" sz="600" dirty="0">
                  <a:solidFill>
                    <a:schemeClr val="tx1"/>
                  </a:solidFill>
                  <a:latin typeface="Red Hat Display Light" panose="02010303040201060303" pitchFamily="2" charset="0"/>
                  <a:ea typeface="Red Hat Display Light" panose="02010303040201060303" pitchFamily="2" charset="0"/>
                  <a:cs typeface="Red Hat Display Light" panose="02010303040201060303" pitchFamily="2" charset="0"/>
                </a:rPr>
                <a:t>TA03: Unauthorized internal user</a:t>
              </a:r>
            </a:p>
            <a:p>
              <a:pPr marL="6350" indent="53975">
                <a:lnSpc>
                  <a:spcPts val="650"/>
                </a:lnSpc>
              </a:pPr>
              <a:r>
                <a:rPr lang="en-US" sz="600" dirty="0">
                  <a:solidFill>
                    <a:schemeClr val="tx1"/>
                  </a:solidFill>
                  <a:latin typeface="Red Hat Display Light" panose="02010303040201060303" pitchFamily="2" charset="0"/>
                  <a:ea typeface="Red Hat Display Light" panose="02010303040201060303" pitchFamily="2" charset="0"/>
                  <a:cs typeface="Red Hat Display Light" panose="02010303040201060303" pitchFamily="2" charset="0"/>
                </a:rPr>
                <a:t>TA04: Authorized internal application user</a:t>
              </a:r>
            </a:p>
            <a:p>
              <a:pPr marL="6350" indent="53975">
                <a:lnSpc>
                  <a:spcPts val="650"/>
                </a:lnSpc>
              </a:pPr>
              <a:r>
                <a:rPr lang="en-US" sz="600" dirty="0">
                  <a:solidFill>
                    <a:schemeClr val="tx1"/>
                  </a:solidFill>
                  <a:latin typeface="Red Hat Display Light" panose="02010303040201060303" pitchFamily="2" charset="0"/>
                  <a:ea typeface="Red Hat Display Light" panose="02010303040201060303" pitchFamily="2" charset="0"/>
                  <a:cs typeface="Red Hat Display Light" panose="02010303040201060303" pitchFamily="2" charset="0"/>
                </a:rPr>
                <a:t>TA05: Authorized internal system admin</a:t>
              </a:r>
            </a:p>
            <a:p>
              <a:pPr marL="6350" indent="53975">
                <a:lnSpc>
                  <a:spcPts val="650"/>
                </a:lnSpc>
              </a:pPr>
              <a:r>
                <a:rPr lang="en-US" sz="600" dirty="0">
                  <a:solidFill>
                    <a:schemeClr val="tx1"/>
                  </a:solidFill>
                  <a:latin typeface="Red Hat Display Light" panose="02010303040201060303" pitchFamily="2" charset="0"/>
                  <a:ea typeface="Red Hat Display Light" panose="02010303040201060303" pitchFamily="2" charset="0"/>
                  <a:cs typeface="Red Hat Display Light" panose="02010303040201060303" pitchFamily="2" charset="0"/>
                </a:rPr>
                <a:t>TA06: Authorized internal DB admin</a:t>
              </a:r>
            </a:p>
            <a:p>
              <a:pPr marL="6350" indent="53975">
                <a:lnSpc>
                  <a:spcPts val="650"/>
                </a:lnSpc>
              </a:pPr>
              <a:r>
                <a:rPr lang="en-US" sz="600" dirty="0">
                  <a:solidFill>
                    <a:schemeClr val="tx1"/>
                  </a:solidFill>
                  <a:latin typeface="Red Hat Display Light" panose="02010303040201060303" pitchFamily="2" charset="0"/>
                  <a:ea typeface="Red Hat Display Light" panose="02010303040201060303" pitchFamily="2" charset="0"/>
                  <a:cs typeface="Red Hat Display Light" panose="02010303040201060303" pitchFamily="2" charset="0"/>
                </a:rPr>
                <a:t>TA07: Authorized developer</a:t>
              </a:r>
            </a:p>
            <a:p>
              <a:pPr marL="273050" indent="-174625">
                <a:lnSpc>
                  <a:spcPts val="650"/>
                </a:lnSpc>
              </a:pPr>
              <a:endParaRPr lang="en-US" sz="600" dirty="0">
                <a:solidFill>
                  <a:schemeClr val="tx1"/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endParaRPr>
            </a:p>
            <a:p>
              <a:pPr marL="273050" indent="-174625">
                <a:lnSpc>
                  <a:spcPts val="650"/>
                </a:lnSpc>
              </a:pPr>
              <a:endParaRPr lang="en-BG" sz="600" dirty="0">
                <a:solidFill>
                  <a:schemeClr val="tx1"/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endParaRPr>
            </a:p>
          </p:txBody>
        </p:sp>
        <p:sp>
          <p:nvSpPr>
            <p:cNvPr id="196" name="Rounded Rectangle 195">
              <a:extLst>
                <a:ext uri="{FF2B5EF4-FFF2-40B4-BE49-F238E27FC236}">
                  <a16:creationId xmlns:a16="http://schemas.microsoft.com/office/drawing/2014/main" id="{E3CE710E-D341-BD47-9D94-8AE2D79E07F3}"/>
                </a:ext>
              </a:extLst>
            </p:cNvPr>
            <p:cNvSpPr/>
            <p:nvPr/>
          </p:nvSpPr>
          <p:spPr>
            <a:xfrm>
              <a:off x="10558472" y="4915762"/>
              <a:ext cx="2079683" cy="1469420"/>
            </a:xfrm>
            <a:prstGeom prst="roundRect">
              <a:avLst>
                <a:gd name="adj" fmla="val 7245"/>
              </a:avLst>
            </a:prstGeom>
            <a:solidFill>
              <a:srgbClr val="E0B9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0" rtlCol="0" anchor="t" anchorCtr="0"/>
            <a:lstStyle/>
            <a:p>
              <a:pPr marL="222250" indent="-219075">
                <a:lnSpc>
                  <a:spcPts val="650"/>
                </a:lnSpc>
                <a:spcAft>
                  <a:spcPts val="200"/>
                </a:spcAft>
                <a:tabLst>
                  <a:tab pos="130175" algn="l"/>
                </a:tabLst>
              </a:pPr>
              <a:r>
                <a:rPr lang="en-US" sz="800" b="1" dirty="0">
                  <a:solidFill>
                    <a:schemeClr val="tx1"/>
                  </a:solidFill>
                  <a:latin typeface="Red Hat Display" panose="02010503040201060303" pitchFamily="2" charset="77"/>
                  <a:ea typeface="Red Hat Display Light" panose="02010303040201060303" pitchFamily="2" charset="0"/>
                  <a:cs typeface="Red Hat Display Light" panose="02010303040201060303" pitchFamily="2" charset="0"/>
                </a:rPr>
                <a:t>Controls</a:t>
              </a:r>
            </a:p>
            <a:p>
              <a:pPr marL="222250" indent="-219075">
                <a:lnSpc>
                  <a:spcPts val="650"/>
                </a:lnSpc>
                <a:tabLst>
                  <a:tab pos="130175" algn="l"/>
                </a:tabLst>
              </a:pPr>
              <a:r>
                <a:rPr lang="en-US" sz="600" dirty="0">
                  <a:solidFill>
                    <a:schemeClr val="tx1"/>
                  </a:solidFill>
                  <a:latin typeface="Red Hat Display Light" panose="02010303040201060303" pitchFamily="2" charset="0"/>
                  <a:ea typeface="Red Hat Display Light" panose="02010303040201060303" pitchFamily="2" charset="0"/>
                  <a:cs typeface="Red Hat Display Light" panose="02010303040201060303" pitchFamily="2" charset="0"/>
                </a:rPr>
                <a:t>C01: Primary DB authentication and schema</a:t>
              </a:r>
            </a:p>
            <a:p>
              <a:pPr marL="222250" indent="-219075">
                <a:lnSpc>
                  <a:spcPts val="650"/>
                </a:lnSpc>
                <a:tabLst>
                  <a:tab pos="130175" algn="l"/>
                </a:tabLst>
              </a:pPr>
              <a:r>
                <a:rPr lang="en-US" sz="600" dirty="0">
                  <a:solidFill>
                    <a:schemeClr val="tx1"/>
                  </a:solidFill>
                  <a:latin typeface="Red Hat Display Light" panose="02010303040201060303" pitchFamily="2" charset="0"/>
                  <a:ea typeface="Red Hat Display Light" panose="02010303040201060303" pitchFamily="2" charset="0"/>
                  <a:cs typeface="Red Hat Display Light" panose="02010303040201060303" pitchFamily="2" charset="0"/>
                </a:rPr>
                <a:t>C02: External application user authentication</a:t>
              </a:r>
            </a:p>
            <a:p>
              <a:pPr marL="222250" indent="-219075">
                <a:lnSpc>
                  <a:spcPts val="650"/>
                </a:lnSpc>
                <a:tabLst>
                  <a:tab pos="130175" algn="l"/>
                </a:tabLst>
              </a:pPr>
              <a:r>
                <a:rPr lang="en-US" sz="600" dirty="0">
                  <a:solidFill>
                    <a:schemeClr val="tx1"/>
                  </a:solidFill>
                  <a:latin typeface="Red Hat Display Light" panose="02010303040201060303" pitchFamily="2" charset="0"/>
                  <a:ea typeface="Red Hat Display Light" panose="02010303040201060303" pitchFamily="2" charset="0"/>
                  <a:cs typeface="Red Hat Display Light" panose="02010303040201060303" pitchFamily="2" charset="0"/>
                </a:rPr>
                <a:t>C03: One-way SSL</a:t>
              </a:r>
            </a:p>
            <a:p>
              <a:pPr marL="222250" indent="-219075">
                <a:lnSpc>
                  <a:spcPts val="650"/>
                </a:lnSpc>
                <a:tabLst>
                  <a:tab pos="130175" algn="l"/>
                </a:tabLst>
              </a:pPr>
              <a:r>
                <a:rPr lang="en-US" sz="600" dirty="0">
                  <a:solidFill>
                    <a:schemeClr val="tx1"/>
                  </a:solidFill>
                  <a:latin typeface="Red Hat Display Light" panose="02010303040201060303" pitchFamily="2" charset="0"/>
                  <a:ea typeface="Red Hat Display Light" panose="02010303040201060303" pitchFamily="2" charset="0"/>
                  <a:cs typeface="Red Hat Display Light" panose="02010303040201060303" pitchFamily="2" charset="0"/>
                </a:rPr>
                <a:t>C04: Mutual SSL</a:t>
              </a:r>
            </a:p>
            <a:p>
              <a:pPr marL="222250" indent="-219075">
                <a:lnSpc>
                  <a:spcPts val="650"/>
                </a:lnSpc>
                <a:tabLst>
                  <a:tab pos="130175" algn="l"/>
                </a:tabLst>
              </a:pPr>
              <a:r>
                <a:rPr lang="en-US" sz="600" dirty="0">
                  <a:solidFill>
                    <a:schemeClr val="tx1"/>
                  </a:solidFill>
                  <a:latin typeface="Red Hat Display Light" panose="02010303040201060303" pitchFamily="2" charset="0"/>
                  <a:ea typeface="Red Hat Display Light" panose="02010303040201060303" pitchFamily="2" charset="0"/>
                  <a:cs typeface="Red Hat Display Light" panose="02010303040201060303" pitchFamily="2" charset="0"/>
                </a:rPr>
                <a:t>C05: IP address restrictions</a:t>
              </a:r>
            </a:p>
            <a:p>
              <a:pPr marL="222250" indent="-219075">
                <a:lnSpc>
                  <a:spcPts val="650"/>
                </a:lnSpc>
                <a:tabLst>
                  <a:tab pos="130175" algn="l"/>
                </a:tabLst>
              </a:pPr>
              <a:r>
                <a:rPr lang="en-US" sz="600" dirty="0">
                  <a:solidFill>
                    <a:schemeClr val="tx1"/>
                  </a:solidFill>
                  <a:latin typeface="Red Hat Display Light" panose="02010303040201060303" pitchFamily="2" charset="0"/>
                  <a:ea typeface="Red Hat Display Light" panose="02010303040201060303" pitchFamily="2" charset="0"/>
                  <a:cs typeface="Red Hat Display Light" panose="02010303040201060303" pitchFamily="2" charset="0"/>
                </a:rPr>
                <a:t>C06: Token validation (for Reports-4-U)</a:t>
              </a:r>
            </a:p>
            <a:p>
              <a:pPr marL="222250" indent="-219075">
                <a:lnSpc>
                  <a:spcPts val="650"/>
                </a:lnSpc>
                <a:tabLst>
                  <a:tab pos="130175" algn="l"/>
                </a:tabLst>
              </a:pPr>
              <a:r>
                <a:rPr lang="en-US" sz="600" dirty="0">
                  <a:solidFill>
                    <a:schemeClr val="tx1"/>
                  </a:solidFill>
                  <a:latin typeface="Red Hat Display Light" panose="02010303040201060303" pitchFamily="2" charset="0"/>
                  <a:ea typeface="Red Hat Display Light" panose="02010303040201060303" pitchFamily="2" charset="0"/>
                  <a:cs typeface="Red Hat Display Light" panose="02010303040201060303" pitchFamily="2" charset="0"/>
                </a:rPr>
                <a:t>C07: Salted SHA-256 hash of user passwords</a:t>
              </a:r>
            </a:p>
            <a:p>
              <a:pPr marL="222250" indent="-219075">
                <a:lnSpc>
                  <a:spcPts val="650"/>
                </a:lnSpc>
                <a:tabLst>
                  <a:tab pos="130175" algn="l"/>
                </a:tabLst>
              </a:pPr>
              <a:r>
                <a:rPr lang="en-US" sz="600" dirty="0">
                  <a:solidFill>
                    <a:schemeClr val="tx1"/>
                  </a:solidFill>
                  <a:latin typeface="Red Hat Display Light" panose="02010303040201060303" pitchFamily="2" charset="0"/>
                  <a:ea typeface="Red Hat Display Light" panose="02010303040201060303" pitchFamily="2" charset="0"/>
                  <a:cs typeface="Red Hat Display Light" panose="02010303040201060303" pitchFamily="2" charset="0"/>
                </a:rPr>
                <a:t>C08: Internal user Flash SWF file</a:t>
              </a:r>
            </a:p>
            <a:p>
              <a:pPr marL="222250" indent="-219075">
                <a:lnSpc>
                  <a:spcPts val="650"/>
                </a:lnSpc>
                <a:tabLst>
                  <a:tab pos="130175" algn="l"/>
                </a:tabLst>
              </a:pPr>
              <a:r>
                <a:rPr lang="en-US" sz="600" dirty="0">
                  <a:solidFill>
                    <a:schemeClr val="tx1"/>
                  </a:solidFill>
                  <a:latin typeface="Red Hat Display Light" panose="02010303040201060303" pitchFamily="2" charset="0"/>
                  <a:ea typeface="Red Hat Display Light" panose="02010303040201060303" pitchFamily="2" charset="0"/>
                  <a:cs typeface="Red Hat Display Light" panose="02010303040201060303" pitchFamily="2" charset="0"/>
                </a:rPr>
                <a:t>C09: 90-day limit for report data</a:t>
              </a:r>
            </a:p>
            <a:p>
              <a:pPr marL="222250" indent="-219075">
                <a:lnSpc>
                  <a:spcPts val="650"/>
                </a:lnSpc>
                <a:tabLst>
                  <a:tab pos="130175" algn="l"/>
                </a:tabLst>
              </a:pPr>
              <a:endParaRPr lang="en-US" sz="600" dirty="0">
                <a:solidFill>
                  <a:schemeClr val="tx1"/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endParaRPr>
            </a:p>
            <a:p>
              <a:pPr marL="222250" indent="-219075">
                <a:lnSpc>
                  <a:spcPts val="650"/>
                </a:lnSpc>
                <a:tabLst>
                  <a:tab pos="130175" algn="l"/>
                </a:tabLst>
              </a:pPr>
              <a:endParaRPr lang="en-BG" sz="600" dirty="0">
                <a:solidFill>
                  <a:schemeClr val="tx1"/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endParaRPr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AF7E86A7-E8B1-4646-990A-A6597C88C9EE}"/>
                </a:ext>
              </a:extLst>
            </p:cNvPr>
            <p:cNvSpPr txBox="1"/>
            <p:nvPr/>
          </p:nvSpPr>
          <p:spPr>
            <a:xfrm>
              <a:off x="9544678" y="396044"/>
              <a:ext cx="409698" cy="12458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ts val="980"/>
                </a:lnSpc>
                <a:buClr>
                  <a:srgbClr val="16574C"/>
                </a:buClr>
                <a:tabLst>
                  <a:tab pos="398463" algn="l"/>
                  <a:tab pos="439738" algn="l"/>
                  <a:tab pos="523875" algn="l"/>
                </a:tabLst>
              </a:pPr>
              <a:r>
                <a:rPr lang="en-US" sz="800" b="1" spc="-30" dirty="0">
                  <a:solidFill>
                    <a:srgbClr val="16574C"/>
                  </a:solidFill>
                  <a:latin typeface="Red Hat Display" panose="02010503040201060303" pitchFamily="2" charset="77"/>
                  <a:ea typeface="Red Hat Display Light" panose="02010303040201060303" pitchFamily="2" charset="0"/>
                  <a:cs typeface="Red Hat Display Light" panose="02010303040201060303" pitchFamily="2" charset="0"/>
                </a:rPr>
                <a:t>SOAP</a:t>
              </a:r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D3E878FB-770F-C54F-9703-C90AD8519744}"/>
                </a:ext>
              </a:extLst>
            </p:cNvPr>
            <p:cNvSpPr txBox="1"/>
            <p:nvPr/>
          </p:nvSpPr>
          <p:spPr>
            <a:xfrm>
              <a:off x="9544678" y="649962"/>
              <a:ext cx="409698" cy="12458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ts val="980"/>
                </a:lnSpc>
                <a:buClr>
                  <a:srgbClr val="16574C"/>
                </a:buClr>
                <a:tabLst>
                  <a:tab pos="398463" algn="l"/>
                  <a:tab pos="439738" algn="l"/>
                  <a:tab pos="523875" algn="l"/>
                </a:tabLst>
              </a:pPr>
              <a:r>
                <a:rPr lang="en-US" sz="800" b="1" spc="-30" dirty="0">
                  <a:solidFill>
                    <a:srgbClr val="16574C"/>
                  </a:solidFill>
                  <a:latin typeface="Red Hat Display" panose="02010503040201060303" pitchFamily="2" charset="77"/>
                  <a:ea typeface="Red Hat Display Light" panose="02010303040201060303" pitchFamily="2" charset="0"/>
                  <a:cs typeface="Red Hat Display Light" panose="02010303040201060303" pitchFamily="2" charset="0"/>
                </a:rPr>
                <a:t>HTTPS</a:t>
              </a:r>
            </a:p>
          </p:txBody>
        </p:sp>
        <p:sp>
          <p:nvSpPr>
            <p:cNvPr id="204" name="TextBox 203">
              <a:extLst>
                <a:ext uri="{FF2B5EF4-FFF2-40B4-BE49-F238E27FC236}">
                  <a16:creationId xmlns:a16="http://schemas.microsoft.com/office/drawing/2014/main" id="{402D9C00-84C4-6447-AEA2-AFAEEFF6855E}"/>
                </a:ext>
              </a:extLst>
            </p:cNvPr>
            <p:cNvSpPr txBox="1"/>
            <p:nvPr/>
          </p:nvSpPr>
          <p:spPr>
            <a:xfrm>
              <a:off x="9317672" y="1497667"/>
              <a:ext cx="863709" cy="12458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ts val="980"/>
                </a:lnSpc>
                <a:buClr>
                  <a:srgbClr val="16574C"/>
                </a:buClr>
                <a:tabLst>
                  <a:tab pos="398463" algn="l"/>
                  <a:tab pos="439738" algn="l"/>
                  <a:tab pos="523875" algn="l"/>
                </a:tabLst>
              </a:pPr>
              <a:r>
                <a:rPr lang="en-US" sz="800" b="1" spc="-30" dirty="0">
                  <a:solidFill>
                    <a:srgbClr val="16574C"/>
                  </a:solidFill>
                  <a:latin typeface="Red Hat Display" panose="02010503040201060303" pitchFamily="2" charset="77"/>
                  <a:ea typeface="Red Hat Display Light" panose="02010303040201060303" pitchFamily="2" charset="0"/>
                  <a:cs typeface="Red Hat Display Light" panose="02010303040201060303" pitchFamily="2" charset="0"/>
                </a:rPr>
                <a:t>SFTP</a:t>
              </a:r>
              <a:endParaRPr lang="en-GB" sz="800" b="1" spc="-30" dirty="0">
                <a:solidFill>
                  <a:srgbClr val="16574C"/>
                </a:solidFill>
                <a:latin typeface="Red Hat Display" panose="02010503040201060303" pitchFamily="2" charset="77"/>
                <a:ea typeface="Red Hat Display Light" panose="02010303040201060303" pitchFamily="2" charset="0"/>
                <a:cs typeface="Red Hat Display Light" panose="02010303040201060303" pitchFamily="2" charset="0"/>
              </a:endParaRPr>
            </a:p>
          </p:txBody>
        </p: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8ED28CA6-B30A-8F45-982C-7D891BAE27E6}"/>
                </a:ext>
              </a:extLst>
            </p:cNvPr>
            <p:cNvCxnSpPr>
              <a:cxnSpLocks/>
            </p:cNvCxnSpPr>
            <p:nvPr/>
          </p:nvCxnSpPr>
          <p:spPr>
            <a:xfrm>
              <a:off x="10082249" y="1552779"/>
              <a:ext cx="0" cy="108628"/>
            </a:xfrm>
            <a:prstGeom prst="line">
              <a:avLst/>
            </a:prstGeom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0CF80293-7134-0748-B7B1-11630F3CBE5C}"/>
                </a:ext>
              </a:extLst>
            </p:cNvPr>
            <p:cNvCxnSpPr>
              <a:cxnSpLocks/>
            </p:cNvCxnSpPr>
            <p:nvPr/>
          </p:nvCxnSpPr>
          <p:spPr>
            <a:xfrm>
              <a:off x="9918722" y="1552779"/>
              <a:ext cx="163527" cy="0"/>
            </a:xfrm>
            <a:prstGeom prst="line">
              <a:avLst/>
            </a:prstGeom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6" name="Rounded Rectangle 215">
              <a:extLst>
                <a:ext uri="{FF2B5EF4-FFF2-40B4-BE49-F238E27FC236}">
                  <a16:creationId xmlns:a16="http://schemas.microsoft.com/office/drawing/2014/main" id="{DCB6C064-A9E7-FD40-B320-411BE445A3C7}"/>
                </a:ext>
              </a:extLst>
            </p:cNvPr>
            <p:cNvSpPr/>
            <p:nvPr/>
          </p:nvSpPr>
          <p:spPr>
            <a:xfrm>
              <a:off x="10030339" y="1754026"/>
              <a:ext cx="513924" cy="355790"/>
            </a:xfrm>
            <a:prstGeom prst="roundRect">
              <a:avLst>
                <a:gd name="adj" fmla="val 29534"/>
              </a:avLst>
            </a:prstGeom>
            <a:solidFill>
              <a:srgbClr val="1657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BG" sz="700" b="1" spc="-30" dirty="0">
                  <a:solidFill>
                    <a:schemeClr val="bg1"/>
                  </a:solidFill>
                  <a:latin typeface="Red Hat Display" panose="02010503040201060303" pitchFamily="2" charset="77"/>
                  <a:ea typeface="Red Hat Display Light" panose="02010303040201060303" pitchFamily="2" charset="0"/>
                  <a:cs typeface="Red Hat Display Light" panose="02010303040201060303" pitchFamily="2" charset="0"/>
                </a:rPr>
                <a:t>Session</a:t>
              </a:r>
            </a:p>
            <a:p>
              <a:pPr algn="ctr"/>
              <a:r>
                <a:rPr lang="en-BG" sz="700" b="1" spc="-30" dirty="0">
                  <a:solidFill>
                    <a:schemeClr val="bg1"/>
                  </a:solidFill>
                  <a:latin typeface="Red Hat Display" panose="02010503040201060303" pitchFamily="2" charset="77"/>
                  <a:ea typeface="Red Hat Display Light" panose="02010303040201060303" pitchFamily="2" charset="0"/>
                  <a:cs typeface="Red Hat Display Light" panose="02010303040201060303" pitchFamily="2" charset="0"/>
                </a:rPr>
                <a:t>Mgmt </a:t>
              </a:r>
            </a:p>
          </p:txBody>
        </p:sp>
        <p:sp>
          <p:nvSpPr>
            <p:cNvPr id="217" name="Rounded Rectangle 216">
              <a:extLst>
                <a:ext uri="{FF2B5EF4-FFF2-40B4-BE49-F238E27FC236}">
                  <a16:creationId xmlns:a16="http://schemas.microsoft.com/office/drawing/2014/main" id="{7C039CCD-B2F0-FE47-8FC3-551921D46CD4}"/>
                </a:ext>
              </a:extLst>
            </p:cNvPr>
            <p:cNvSpPr/>
            <p:nvPr/>
          </p:nvSpPr>
          <p:spPr>
            <a:xfrm>
              <a:off x="10030339" y="2144998"/>
              <a:ext cx="513924" cy="355790"/>
            </a:xfrm>
            <a:prstGeom prst="roundRect">
              <a:avLst>
                <a:gd name="adj" fmla="val 29534"/>
              </a:avLst>
            </a:prstGeom>
            <a:solidFill>
              <a:srgbClr val="1657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BG" sz="700" b="1" spc="-30" dirty="0">
                  <a:solidFill>
                    <a:schemeClr val="bg1"/>
                  </a:solidFill>
                  <a:latin typeface="Red Hat Display" panose="02010503040201060303" pitchFamily="2" charset="77"/>
                  <a:ea typeface="Red Hat Display Light" panose="02010303040201060303" pitchFamily="2" charset="0"/>
                  <a:cs typeface="Red Hat Display Light" panose="02010303040201060303" pitchFamily="2" charset="0"/>
                </a:rPr>
                <a:t>Log</a:t>
              </a:r>
            </a:p>
            <a:p>
              <a:pPr algn="ctr"/>
              <a:r>
                <a:rPr lang="en-BG" sz="700" b="1" spc="-30" dirty="0">
                  <a:solidFill>
                    <a:schemeClr val="bg1"/>
                  </a:solidFill>
                  <a:latin typeface="Red Hat Display" panose="02010503040201060303" pitchFamily="2" charset="77"/>
                  <a:ea typeface="Red Hat Display Light" panose="02010303040201060303" pitchFamily="2" charset="0"/>
                  <a:cs typeface="Red Hat Display Light" panose="02010303040201060303" pitchFamily="2" charset="0"/>
                </a:rPr>
                <a:t>Mgmt</a:t>
              </a:r>
            </a:p>
          </p:txBody>
        </p:sp>
        <p:sp>
          <p:nvSpPr>
            <p:cNvPr id="218" name="Rounded Rectangle 217">
              <a:extLst>
                <a:ext uri="{FF2B5EF4-FFF2-40B4-BE49-F238E27FC236}">
                  <a16:creationId xmlns:a16="http://schemas.microsoft.com/office/drawing/2014/main" id="{2FD115A1-FCF8-2445-93FC-7B54B4AD9126}"/>
                </a:ext>
              </a:extLst>
            </p:cNvPr>
            <p:cNvSpPr/>
            <p:nvPr/>
          </p:nvSpPr>
          <p:spPr>
            <a:xfrm>
              <a:off x="10030339" y="2535969"/>
              <a:ext cx="513924" cy="355790"/>
            </a:xfrm>
            <a:prstGeom prst="roundRect">
              <a:avLst>
                <a:gd name="adj" fmla="val 29533"/>
              </a:avLst>
            </a:prstGeom>
            <a:solidFill>
              <a:srgbClr val="1657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BG" sz="700" b="1" spc="-30" dirty="0">
                  <a:solidFill>
                    <a:schemeClr val="bg1"/>
                  </a:solidFill>
                  <a:latin typeface="Red Hat Display" panose="02010503040201060303" pitchFamily="2" charset="77"/>
                  <a:ea typeface="Red Hat Display Light" panose="02010303040201060303" pitchFamily="2" charset="0"/>
                  <a:cs typeface="Red Hat Display Light" panose="02010303040201060303" pitchFamily="2" charset="0"/>
                </a:rPr>
                <a:t>Admin</a:t>
              </a:r>
            </a:p>
            <a:p>
              <a:pPr algn="ctr"/>
              <a:r>
                <a:rPr lang="en-BG" sz="700" b="1" spc="-30" dirty="0">
                  <a:solidFill>
                    <a:schemeClr val="bg1"/>
                  </a:solidFill>
                  <a:latin typeface="Red Hat Display" panose="02010503040201060303" pitchFamily="2" charset="77"/>
                  <a:ea typeface="Red Hat Display Light" panose="02010303040201060303" pitchFamily="2" charset="0"/>
                  <a:cs typeface="Red Hat Display Light" panose="02010303040201060303" pitchFamily="2" charset="0"/>
                </a:rPr>
                <a:t>Inter face</a:t>
              </a:r>
            </a:p>
          </p:txBody>
        </p:sp>
        <p:sp>
          <p:nvSpPr>
            <p:cNvPr id="221" name="Rounded Rectangle 220">
              <a:extLst>
                <a:ext uri="{FF2B5EF4-FFF2-40B4-BE49-F238E27FC236}">
                  <a16:creationId xmlns:a16="http://schemas.microsoft.com/office/drawing/2014/main" id="{AF9A1505-10C1-FC4B-BAEF-7682EE1C4F4C}"/>
                </a:ext>
              </a:extLst>
            </p:cNvPr>
            <p:cNvSpPr/>
            <p:nvPr/>
          </p:nvSpPr>
          <p:spPr>
            <a:xfrm>
              <a:off x="10727407" y="2144998"/>
              <a:ext cx="513924" cy="355790"/>
            </a:xfrm>
            <a:prstGeom prst="roundRect">
              <a:avLst>
                <a:gd name="adj" fmla="val 29534"/>
              </a:avLst>
            </a:prstGeom>
            <a:solidFill>
              <a:srgbClr val="1657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BG" sz="700" b="1" spc="-30" dirty="0">
                  <a:solidFill>
                    <a:schemeClr val="bg1"/>
                  </a:solidFill>
                  <a:latin typeface="Red Hat Display" panose="02010503040201060303" pitchFamily="2" charset="77"/>
                  <a:ea typeface="Red Hat Display Light" panose="02010303040201060303" pitchFamily="2" charset="0"/>
                  <a:cs typeface="Red Hat Display Light" panose="02010303040201060303" pitchFamily="2" charset="0"/>
                </a:rPr>
                <a:t>Business</a:t>
              </a:r>
            </a:p>
            <a:p>
              <a:pPr algn="ctr"/>
              <a:r>
                <a:rPr lang="en-BG" sz="700" b="1" spc="-30" dirty="0">
                  <a:solidFill>
                    <a:schemeClr val="bg1"/>
                  </a:solidFill>
                  <a:latin typeface="Red Hat Display" panose="02010503040201060303" pitchFamily="2" charset="77"/>
                  <a:ea typeface="Red Hat Display Light" panose="02010303040201060303" pitchFamily="2" charset="0"/>
                  <a:cs typeface="Red Hat Display Light" panose="02010303040201060303" pitchFamily="2" charset="0"/>
                </a:rPr>
                <a:t>Logic</a:t>
              </a:r>
            </a:p>
          </p:txBody>
        </p:sp>
        <p:sp>
          <p:nvSpPr>
            <p:cNvPr id="222" name="Rounded Rectangle 221">
              <a:extLst>
                <a:ext uri="{FF2B5EF4-FFF2-40B4-BE49-F238E27FC236}">
                  <a16:creationId xmlns:a16="http://schemas.microsoft.com/office/drawing/2014/main" id="{3A1AA0F1-4E02-1244-978F-0118A6D49882}"/>
                </a:ext>
              </a:extLst>
            </p:cNvPr>
            <p:cNvSpPr/>
            <p:nvPr/>
          </p:nvSpPr>
          <p:spPr>
            <a:xfrm>
              <a:off x="10727407" y="2535969"/>
              <a:ext cx="513924" cy="355790"/>
            </a:xfrm>
            <a:prstGeom prst="roundRect">
              <a:avLst>
                <a:gd name="adj" fmla="val 29534"/>
              </a:avLst>
            </a:prstGeom>
            <a:solidFill>
              <a:srgbClr val="1657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BG" sz="700" b="1" spc="-30" dirty="0">
                  <a:solidFill>
                    <a:schemeClr val="bg1"/>
                  </a:solidFill>
                  <a:latin typeface="Red Hat Display" panose="02010503040201060303" pitchFamily="2" charset="77"/>
                  <a:ea typeface="Red Hat Display Light" panose="02010303040201060303" pitchFamily="2" charset="0"/>
                  <a:cs typeface="Red Hat Display Light" panose="02010303040201060303" pitchFamily="2" charset="0"/>
                </a:rPr>
                <a:t>Flash</a:t>
              </a:r>
            </a:p>
            <a:p>
              <a:pPr algn="ctr"/>
              <a:r>
                <a:rPr lang="en-BG" sz="700" b="1" spc="-30" dirty="0">
                  <a:solidFill>
                    <a:schemeClr val="bg1"/>
                  </a:solidFill>
                  <a:latin typeface="Red Hat Display" panose="02010503040201060303" pitchFamily="2" charset="77"/>
                  <a:ea typeface="Red Hat Display Light" panose="02010303040201060303" pitchFamily="2" charset="0"/>
                  <a:cs typeface="Red Hat Display Light" panose="02010303040201060303" pitchFamily="2" charset="0"/>
                </a:rPr>
                <a:t>Interface</a:t>
              </a:r>
            </a:p>
          </p:txBody>
        </p:sp>
        <p:sp>
          <p:nvSpPr>
            <p:cNvPr id="225" name="Rounded Rectangle 224">
              <a:extLst>
                <a:ext uri="{FF2B5EF4-FFF2-40B4-BE49-F238E27FC236}">
                  <a16:creationId xmlns:a16="http://schemas.microsoft.com/office/drawing/2014/main" id="{C7105191-F84C-4E4C-9AEE-A8CC70A513B1}"/>
                </a:ext>
              </a:extLst>
            </p:cNvPr>
            <p:cNvSpPr/>
            <p:nvPr/>
          </p:nvSpPr>
          <p:spPr>
            <a:xfrm>
              <a:off x="10848793" y="760758"/>
              <a:ext cx="612015" cy="300878"/>
            </a:xfrm>
            <a:prstGeom prst="roundRect">
              <a:avLst>
                <a:gd name="adj" fmla="val 30585"/>
              </a:avLst>
            </a:prstGeom>
            <a:solidFill>
              <a:srgbClr val="70E6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BG" sz="700" b="1" dirty="0">
                  <a:solidFill>
                    <a:srgbClr val="16574C"/>
                  </a:solidFill>
                  <a:latin typeface="Red Hat Display" panose="02010503040201060303" pitchFamily="2" charset="77"/>
                </a:rPr>
                <a:t>WS-Legacy</a:t>
              </a:r>
            </a:p>
          </p:txBody>
        </p: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BBF0190C-9959-4042-A09A-87A62D961348}"/>
                </a:ext>
              </a:extLst>
            </p:cNvPr>
            <p:cNvCxnSpPr>
              <a:cxnSpLocks/>
            </p:cNvCxnSpPr>
            <p:nvPr/>
          </p:nvCxnSpPr>
          <p:spPr>
            <a:xfrm>
              <a:off x="10646536" y="706686"/>
              <a:ext cx="0" cy="1248230"/>
            </a:xfrm>
            <a:prstGeom prst="line">
              <a:avLst/>
            </a:prstGeom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6B4927D4-DCAD-964F-8D48-08E323682BC7}"/>
                </a:ext>
              </a:extLst>
            </p:cNvPr>
            <p:cNvCxnSpPr>
              <a:cxnSpLocks/>
            </p:cNvCxnSpPr>
            <p:nvPr/>
          </p:nvCxnSpPr>
          <p:spPr>
            <a:xfrm>
              <a:off x="9986294" y="706686"/>
              <a:ext cx="660242" cy="0"/>
            </a:xfrm>
            <a:prstGeom prst="line">
              <a:avLst/>
            </a:prstGeom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B460ADEF-672C-954F-AD7C-DB48A398C1B4}"/>
                </a:ext>
              </a:extLst>
            </p:cNvPr>
            <p:cNvCxnSpPr>
              <a:cxnSpLocks/>
            </p:cNvCxnSpPr>
            <p:nvPr/>
          </p:nvCxnSpPr>
          <p:spPr>
            <a:xfrm>
              <a:off x="9049324" y="443215"/>
              <a:ext cx="490349" cy="0"/>
            </a:xfrm>
            <a:prstGeom prst="line">
              <a:avLst/>
            </a:prstGeom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>
              <a:extLst>
                <a:ext uri="{FF2B5EF4-FFF2-40B4-BE49-F238E27FC236}">
                  <a16:creationId xmlns:a16="http://schemas.microsoft.com/office/drawing/2014/main" id="{83FF8C65-86FE-B742-8D07-002BD2424063}"/>
                </a:ext>
              </a:extLst>
            </p:cNvPr>
            <p:cNvCxnSpPr>
              <a:cxnSpLocks/>
            </p:cNvCxnSpPr>
            <p:nvPr/>
          </p:nvCxnSpPr>
          <p:spPr>
            <a:xfrm>
              <a:off x="9986294" y="443215"/>
              <a:ext cx="819985" cy="0"/>
            </a:xfrm>
            <a:prstGeom prst="line">
              <a:avLst/>
            </a:prstGeom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5563A93F-E540-CF4F-8DCB-87D7791494A9}"/>
                </a:ext>
              </a:extLst>
            </p:cNvPr>
            <p:cNvCxnSpPr>
              <a:cxnSpLocks/>
            </p:cNvCxnSpPr>
            <p:nvPr/>
          </p:nvCxnSpPr>
          <p:spPr>
            <a:xfrm>
              <a:off x="10807385" y="443215"/>
              <a:ext cx="0" cy="1203937"/>
            </a:xfrm>
            <a:prstGeom prst="line">
              <a:avLst/>
            </a:prstGeom>
            <a:ln>
              <a:solidFill>
                <a:schemeClr val="bg2">
                  <a:lumMod val="50000"/>
                </a:schemeClr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1" name="Rounded Rectangle 240">
              <a:extLst>
                <a:ext uri="{FF2B5EF4-FFF2-40B4-BE49-F238E27FC236}">
                  <a16:creationId xmlns:a16="http://schemas.microsoft.com/office/drawing/2014/main" id="{242D0922-8BA8-534E-AC6A-272762D21DCB}"/>
                </a:ext>
              </a:extLst>
            </p:cNvPr>
            <p:cNvSpPr/>
            <p:nvPr/>
          </p:nvSpPr>
          <p:spPr>
            <a:xfrm>
              <a:off x="9750920" y="1738138"/>
              <a:ext cx="252000" cy="129322"/>
            </a:xfrm>
            <a:prstGeom prst="roundRect">
              <a:avLst/>
            </a:prstGeom>
            <a:solidFill>
              <a:srgbClr val="E0B9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BG" sz="700" b="1" spc="-30" dirty="0">
                  <a:solidFill>
                    <a:srgbClr val="16574C"/>
                  </a:solidFill>
                  <a:latin typeface="Red Hat Display" panose="02010503040201060303" pitchFamily="2" charset="77"/>
                </a:rPr>
                <a:t>A03</a:t>
              </a:r>
            </a:p>
          </p:txBody>
        </p:sp>
        <p:sp>
          <p:nvSpPr>
            <p:cNvPr id="242" name="Rounded Rectangle 241">
              <a:extLst>
                <a:ext uri="{FF2B5EF4-FFF2-40B4-BE49-F238E27FC236}">
                  <a16:creationId xmlns:a16="http://schemas.microsoft.com/office/drawing/2014/main" id="{F5A98818-3A10-D641-AE20-2132CF48C408}"/>
                </a:ext>
              </a:extLst>
            </p:cNvPr>
            <p:cNvSpPr/>
            <p:nvPr/>
          </p:nvSpPr>
          <p:spPr>
            <a:xfrm>
              <a:off x="9458208" y="1738138"/>
              <a:ext cx="252000" cy="129322"/>
            </a:xfrm>
            <a:prstGeom prst="roundRect">
              <a:avLst/>
            </a:prstGeom>
            <a:solidFill>
              <a:srgbClr val="A8A5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BG" sz="700" b="1" spc="-30" dirty="0">
                  <a:solidFill>
                    <a:schemeClr val="bg1"/>
                  </a:solidFill>
                  <a:latin typeface="Red Hat Display" panose="02010503040201060303" pitchFamily="2" charset="77"/>
                </a:rPr>
                <a:t>C06</a:t>
              </a:r>
            </a:p>
          </p:txBody>
        </p:sp>
        <p:sp>
          <p:nvSpPr>
            <p:cNvPr id="251" name="TextBox 250">
              <a:extLst>
                <a:ext uri="{FF2B5EF4-FFF2-40B4-BE49-F238E27FC236}">
                  <a16:creationId xmlns:a16="http://schemas.microsoft.com/office/drawing/2014/main" id="{1856CD7E-CD8F-354B-8BEE-871C1C0ED5D6}"/>
                </a:ext>
              </a:extLst>
            </p:cNvPr>
            <p:cNvSpPr txBox="1"/>
            <p:nvPr/>
          </p:nvSpPr>
          <p:spPr>
            <a:xfrm>
              <a:off x="9445770" y="2042781"/>
              <a:ext cx="324782" cy="12458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ts val="980"/>
                </a:lnSpc>
                <a:buClr>
                  <a:srgbClr val="16574C"/>
                </a:buClr>
                <a:tabLst>
                  <a:tab pos="398463" algn="l"/>
                  <a:tab pos="439738" algn="l"/>
                  <a:tab pos="523875" algn="l"/>
                </a:tabLst>
              </a:pPr>
              <a:r>
                <a:rPr lang="en-US" sz="800" b="1" spc="-30" dirty="0">
                  <a:solidFill>
                    <a:srgbClr val="16574C"/>
                  </a:solidFill>
                  <a:latin typeface="Red Hat Display" panose="02010503040201060303" pitchFamily="2" charset="77"/>
                  <a:ea typeface="Red Hat Display Light" panose="02010303040201060303" pitchFamily="2" charset="0"/>
                  <a:cs typeface="Red Hat Display Light" panose="02010303040201060303" pitchFamily="2" charset="0"/>
                </a:rPr>
                <a:t>TCP</a:t>
              </a:r>
              <a:endParaRPr lang="en-GB" sz="800" b="1" spc="-30" dirty="0">
                <a:solidFill>
                  <a:srgbClr val="16574C"/>
                </a:solidFill>
                <a:latin typeface="Red Hat Display" panose="02010503040201060303" pitchFamily="2" charset="77"/>
                <a:ea typeface="Red Hat Display Light" panose="02010303040201060303" pitchFamily="2" charset="0"/>
                <a:cs typeface="Red Hat Display Light" panose="02010303040201060303" pitchFamily="2" charset="0"/>
              </a:endParaRPr>
            </a:p>
          </p:txBody>
        </p:sp>
        <p:sp>
          <p:nvSpPr>
            <p:cNvPr id="252" name="Rounded Rectangle 251">
              <a:extLst>
                <a:ext uri="{FF2B5EF4-FFF2-40B4-BE49-F238E27FC236}">
                  <a16:creationId xmlns:a16="http://schemas.microsoft.com/office/drawing/2014/main" id="{C1ABCA93-A382-2B40-B6A4-51E8D2D139E3}"/>
                </a:ext>
              </a:extLst>
            </p:cNvPr>
            <p:cNvSpPr/>
            <p:nvPr/>
          </p:nvSpPr>
          <p:spPr>
            <a:xfrm>
              <a:off x="9750920" y="2173791"/>
              <a:ext cx="252000" cy="129322"/>
            </a:xfrm>
            <a:prstGeom prst="roundRect">
              <a:avLst/>
            </a:prstGeom>
            <a:solidFill>
              <a:srgbClr val="E0B9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BG" sz="700" b="1" spc="-30" dirty="0">
                  <a:solidFill>
                    <a:srgbClr val="16574C"/>
                  </a:solidFill>
                  <a:latin typeface="Red Hat Display" panose="02010503040201060303" pitchFamily="2" charset="77"/>
                </a:rPr>
                <a:t>A01</a:t>
              </a:r>
            </a:p>
          </p:txBody>
        </p:sp>
        <p:sp>
          <p:nvSpPr>
            <p:cNvPr id="254" name="Rounded Rectangle 253">
              <a:extLst>
                <a:ext uri="{FF2B5EF4-FFF2-40B4-BE49-F238E27FC236}">
                  <a16:creationId xmlns:a16="http://schemas.microsoft.com/office/drawing/2014/main" id="{D6B8A9A0-C961-9B47-A7C2-3BE4B74F1215}"/>
                </a:ext>
              </a:extLst>
            </p:cNvPr>
            <p:cNvSpPr/>
            <p:nvPr/>
          </p:nvSpPr>
          <p:spPr>
            <a:xfrm>
              <a:off x="9750920" y="2331733"/>
              <a:ext cx="252000" cy="129322"/>
            </a:xfrm>
            <a:prstGeom prst="roundRect">
              <a:avLst/>
            </a:prstGeom>
            <a:solidFill>
              <a:srgbClr val="E0B9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BG" sz="700" b="1" spc="-30" dirty="0">
                  <a:solidFill>
                    <a:srgbClr val="16574C"/>
                  </a:solidFill>
                  <a:latin typeface="Red Hat Display" panose="02010503040201060303" pitchFamily="2" charset="77"/>
                </a:rPr>
                <a:t>A04</a:t>
              </a:r>
            </a:p>
          </p:txBody>
        </p:sp>
        <p:sp>
          <p:nvSpPr>
            <p:cNvPr id="255" name="Rounded Rectangle 254">
              <a:extLst>
                <a:ext uri="{FF2B5EF4-FFF2-40B4-BE49-F238E27FC236}">
                  <a16:creationId xmlns:a16="http://schemas.microsoft.com/office/drawing/2014/main" id="{F01A85C5-70F2-E049-ACD1-1DBF91BC56D7}"/>
                </a:ext>
              </a:extLst>
            </p:cNvPr>
            <p:cNvSpPr/>
            <p:nvPr/>
          </p:nvSpPr>
          <p:spPr>
            <a:xfrm>
              <a:off x="9465765" y="2331733"/>
              <a:ext cx="252000" cy="129322"/>
            </a:xfrm>
            <a:prstGeom prst="roundRect">
              <a:avLst/>
            </a:prstGeom>
            <a:solidFill>
              <a:srgbClr val="A8A5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BG" sz="700" b="1" spc="-30" dirty="0">
                  <a:solidFill>
                    <a:schemeClr val="bg1"/>
                  </a:solidFill>
                  <a:latin typeface="Red Hat Display" panose="02010503040201060303" pitchFamily="2" charset="77"/>
                </a:rPr>
                <a:t>C03</a:t>
              </a:r>
            </a:p>
          </p:txBody>
        </p:sp>
        <p:sp>
          <p:nvSpPr>
            <p:cNvPr id="256" name="Rounded Rectangle 255">
              <a:extLst>
                <a:ext uri="{FF2B5EF4-FFF2-40B4-BE49-F238E27FC236}">
                  <a16:creationId xmlns:a16="http://schemas.microsoft.com/office/drawing/2014/main" id="{6B94489B-D2F8-7247-88F4-3B811C856597}"/>
                </a:ext>
              </a:extLst>
            </p:cNvPr>
            <p:cNvSpPr/>
            <p:nvPr/>
          </p:nvSpPr>
          <p:spPr>
            <a:xfrm>
              <a:off x="9178598" y="2331733"/>
              <a:ext cx="252000" cy="129322"/>
            </a:xfrm>
            <a:prstGeom prst="roundRect">
              <a:avLst/>
            </a:prstGeom>
            <a:solidFill>
              <a:srgbClr val="A8A5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BG" sz="700" b="1" spc="-30" dirty="0">
                  <a:solidFill>
                    <a:schemeClr val="bg1"/>
                  </a:solidFill>
                  <a:latin typeface="Red Hat Display" panose="02010503040201060303" pitchFamily="2" charset="77"/>
                </a:rPr>
                <a:t>C02</a:t>
              </a:r>
            </a:p>
          </p:txBody>
        </p:sp>
        <p:sp>
          <p:nvSpPr>
            <p:cNvPr id="257" name="Rounded Rectangle 256">
              <a:extLst>
                <a:ext uri="{FF2B5EF4-FFF2-40B4-BE49-F238E27FC236}">
                  <a16:creationId xmlns:a16="http://schemas.microsoft.com/office/drawing/2014/main" id="{764890D5-F1E2-EF4E-ADB4-7834728063F2}"/>
                </a:ext>
              </a:extLst>
            </p:cNvPr>
            <p:cNvSpPr/>
            <p:nvPr/>
          </p:nvSpPr>
          <p:spPr>
            <a:xfrm>
              <a:off x="9750920" y="2497987"/>
              <a:ext cx="252000" cy="129322"/>
            </a:xfrm>
            <a:prstGeom prst="roundRect">
              <a:avLst/>
            </a:prstGeom>
            <a:solidFill>
              <a:srgbClr val="E0B9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BG" sz="700" b="1" spc="-30" dirty="0">
                  <a:solidFill>
                    <a:srgbClr val="16574C"/>
                  </a:solidFill>
                  <a:latin typeface="Red Hat Display" panose="02010503040201060303" pitchFamily="2" charset="77"/>
                </a:rPr>
                <a:t>A13</a:t>
              </a:r>
            </a:p>
          </p:txBody>
        </p:sp>
        <p:cxnSp>
          <p:nvCxnSpPr>
            <p:cNvPr id="264" name="Straight Connector 263">
              <a:extLst>
                <a:ext uri="{FF2B5EF4-FFF2-40B4-BE49-F238E27FC236}">
                  <a16:creationId xmlns:a16="http://schemas.microsoft.com/office/drawing/2014/main" id="{E0884515-8012-B448-9CEC-C19961E971C9}"/>
                </a:ext>
              </a:extLst>
            </p:cNvPr>
            <p:cNvCxnSpPr>
              <a:cxnSpLocks/>
            </p:cNvCxnSpPr>
            <p:nvPr/>
          </p:nvCxnSpPr>
          <p:spPr>
            <a:xfrm>
              <a:off x="8964969" y="2089189"/>
              <a:ext cx="493239" cy="0"/>
            </a:xfrm>
            <a:prstGeom prst="line">
              <a:avLst/>
            </a:prstGeom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>
              <a:extLst>
                <a:ext uri="{FF2B5EF4-FFF2-40B4-BE49-F238E27FC236}">
                  <a16:creationId xmlns:a16="http://schemas.microsoft.com/office/drawing/2014/main" id="{85209E7A-1285-DE4C-B7A5-C4BCCDE6478C}"/>
                </a:ext>
              </a:extLst>
            </p:cNvPr>
            <p:cNvCxnSpPr>
              <a:cxnSpLocks/>
            </p:cNvCxnSpPr>
            <p:nvPr/>
          </p:nvCxnSpPr>
          <p:spPr>
            <a:xfrm>
              <a:off x="9401469" y="2682382"/>
              <a:ext cx="0" cy="630406"/>
            </a:xfrm>
            <a:prstGeom prst="line">
              <a:avLst/>
            </a:prstGeom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>
              <a:extLst>
                <a:ext uri="{FF2B5EF4-FFF2-40B4-BE49-F238E27FC236}">
                  <a16:creationId xmlns:a16="http://schemas.microsoft.com/office/drawing/2014/main" id="{DA8E1B2E-6348-F049-8838-19EE06385FFB}"/>
                </a:ext>
              </a:extLst>
            </p:cNvPr>
            <p:cNvCxnSpPr>
              <a:cxnSpLocks/>
            </p:cNvCxnSpPr>
            <p:nvPr/>
          </p:nvCxnSpPr>
          <p:spPr>
            <a:xfrm>
              <a:off x="9608161" y="2843433"/>
              <a:ext cx="0" cy="872843"/>
            </a:xfrm>
            <a:prstGeom prst="line">
              <a:avLst/>
            </a:prstGeom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>
              <a:extLst>
                <a:ext uri="{FF2B5EF4-FFF2-40B4-BE49-F238E27FC236}">
                  <a16:creationId xmlns:a16="http://schemas.microsoft.com/office/drawing/2014/main" id="{1D4E6085-F095-1B47-B4A8-8310CD6D184A}"/>
                </a:ext>
              </a:extLst>
            </p:cNvPr>
            <p:cNvCxnSpPr>
              <a:cxnSpLocks/>
            </p:cNvCxnSpPr>
            <p:nvPr/>
          </p:nvCxnSpPr>
          <p:spPr>
            <a:xfrm>
              <a:off x="9611331" y="2843433"/>
              <a:ext cx="419008" cy="0"/>
            </a:xfrm>
            <a:prstGeom prst="line">
              <a:avLst/>
            </a:prstGeom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>
              <a:extLst>
                <a:ext uri="{FF2B5EF4-FFF2-40B4-BE49-F238E27FC236}">
                  <a16:creationId xmlns:a16="http://schemas.microsoft.com/office/drawing/2014/main" id="{572D2B61-E3BB-F844-8CD8-350726F27DF4}"/>
                </a:ext>
              </a:extLst>
            </p:cNvPr>
            <p:cNvCxnSpPr>
              <a:cxnSpLocks/>
            </p:cNvCxnSpPr>
            <p:nvPr/>
          </p:nvCxnSpPr>
          <p:spPr>
            <a:xfrm>
              <a:off x="10022700" y="3502984"/>
              <a:ext cx="0" cy="500588"/>
            </a:xfrm>
            <a:prstGeom prst="line">
              <a:avLst/>
            </a:prstGeom>
            <a:ln>
              <a:solidFill>
                <a:schemeClr val="bg2">
                  <a:lumMod val="50000"/>
                </a:schemeClr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1" name="Rounded Rectangle 280">
              <a:extLst>
                <a:ext uri="{FF2B5EF4-FFF2-40B4-BE49-F238E27FC236}">
                  <a16:creationId xmlns:a16="http://schemas.microsoft.com/office/drawing/2014/main" id="{5BDDC2A1-0E2E-1047-98E6-1BB65124739C}"/>
                </a:ext>
              </a:extLst>
            </p:cNvPr>
            <p:cNvSpPr/>
            <p:nvPr/>
          </p:nvSpPr>
          <p:spPr>
            <a:xfrm>
              <a:off x="9463151" y="4003572"/>
              <a:ext cx="619098" cy="335320"/>
            </a:xfrm>
            <a:prstGeom prst="roundRect">
              <a:avLst>
                <a:gd name="adj" fmla="val 24505"/>
              </a:avLst>
            </a:prstGeom>
            <a:solidFill>
              <a:srgbClr val="70E6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BG" sz="700" b="1" dirty="0">
                  <a:solidFill>
                    <a:srgbClr val="16574C"/>
                  </a:solidFill>
                  <a:latin typeface="Red Hat Display" panose="02010503040201060303" pitchFamily="2" charset="77"/>
                </a:rPr>
                <a:t>VisitWidget</a:t>
              </a:r>
            </a:p>
          </p:txBody>
        </p:sp>
        <p:sp>
          <p:nvSpPr>
            <p:cNvPr id="282" name="Rounded Rectangle 281">
              <a:extLst>
                <a:ext uri="{FF2B5EF4-FFF2-40B4-BE49-F238E27FC236}">
                  <a16:creationId xmlns:a16="http://schemas.microsoft.com/office/drawing/2014/main" id="{85206231-540B-2B46-94D1-1AC7568B9C70}"/>
                </a:ext>
              </a:extLst>
            </p:cNvPr>
            <p:cNvSpPr/>
            <p:nvPr/>
          </p:nvSpPr>
          <p:spPr>
            <a:xfrm>
              <a:off x="10701027" y="3662176"/>
              <a:ext cx="571460" cy="896977"/>
            </a:xfrm>
            <a:prstGeom prst="roundRect">
              <a:avLst>
                <a:gd name="adj" fmla="val 12035"/>
              </a:avLst>
            </a:prstGeom>
            <a:solidFill>
              <a:srgbClr val="70E6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36000" rtlCol="0" anchor="b" anchorCtr="1"/>
            <a:lstStyle/>
            <a:p>
              <a:pPr algn="ctr"/>
              <a:r>
                <a:rPr lang="en-BG" sz="700" b="1" dirty="0">
                  <a:solidFill>
                    <a:srgbClr val="16574C"/>
                  </a:solidFill>
                  <a:latin typeface="Red Hat Display" panose="02010503040201060303" pitchFamily="2" charset="77"/>
                </a:rPr>
                <a:t>Primary</a:t>
              </a:r>
            </a:p>
            <a:p>
              <a:pPr algn="ctr"/>
              <a:r>
                <a:rPr lang="en-BG" sz="700" b="1" dirty="0">
                  <a:solidFill>
                    <a:srgbClr val="16574C"/>
                  </a:solidFill>
                  <a:latin typeface="Red Hat Display" panose="02010503040201060303" pitchFamily="2" charset="77"/>
                </a:rPr>
                <a:t>DB Server</a:t>
              </a:r>
            </a:p>
          </p:txBody>
        </p:sp>
        <p:sp>
          <p:nvSpPr>
            <p:cNvPr id="283" name="TextBox 282">
              <a:extLst>
                <a:ext uri="{FF2B5EF4-FFF2-40B4-BE49-F238E27FC236}">
                  <a16:creationId xmlns:a16="http://schemas.microsoft.com/office/drawing/2014/main" id="{ACEB2567-6197-8B4A-8064-BDF39660A3D0}"/>
                </a:ext>
              </a:extLst>
            </p:cNvPr>
            <p:cNvSpPr txBox="1"/>
            <p:nvPr/>
          </p:nvSpPr>
          <p:spPr>
            <a:xfrm>
              <a:off x="10170014" y="4006343"/>
              <a:ext cx="428421" cy="23038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ts val="2080"/>
                </a:lnSpc>
                <a:buClr>
                  <a:srgbClr val="16574C"/>
                </a:buClr>
                <a:tabLst>
                  <a:tab pos="398463" algn="l"/>
                  <a:tab pos="439738" algn="l"/>
                  <a:tab pos="523875" algn="l"/>
                </a:tabLst>
              </a:pPr>
              <a:r>
                <a:rPr lang="en-US" sz="800" b="1" spc="-40" dirty="0">
                  <a:solidFill>
                    <a:srgbClr val="16574C"/>
                  </a:solidFill>
                  <a:latin typeface="Red Hat Display" panose="02010503040201060303" pitchFamily="2" charset="77"/>
                  <a:ea typeface="Red Hat Display Light" panose="02010303040201060303" pitchFamily="2" charset="0"/>
                  <a:cs typeface="Red Hat Display Light" panose="02010303040201060303" pitchFamily="2" charset="0"/>
                </a:rPr>
                <a:t>ODBC</a:t>
              </a:r>
              <a:endParaRPr lang="en-GB" sz="800" b="1" spc="-40" dirty="0">
                <a:solidFill>
                  <a:srgbClr val="16574C"/>
                </a:solidFill>
                <a:latin typeface="Red Hat Display" panose="02010503040201060303" pitchFamily="2" charset="77"/>
                <a:ea typeface="Red Hat Display Light" panose="02010303040201060303" pitchFamily="2" charset="0"/>
                <a:cs typeface="Red Hat Display Light" panose="02010303040201060303" pitchFamily="2" charset="0"/>
              </a:endParaRPr>
            </a:p>
          </p:txBody>
        </p:sp>
        <p:sp>
          <p:nvSpPr>
            <p:cNvPr id="284" name="Rounded Rectangle 283">
              <a:extLst>
                <a:ext uri="{FF2B5EF4-FFF2-40B4-BE49-F238E27FC236}">
                  <a16:creationId xmlns:a16="http://schemas.microsoft.com/office/drawing/2014/main" id="{EE5AC606-43E4-964D-8664-D59645C7CB7A}"/>
                </a:ext>
              </a:extLst>
            </p:cNvPr>
            <p:cNvSpPr/>
            <p:nvPr/>
          </p:nvSpPr>
          <p:spPr>
            <a:xfrm>
              <a:off x="9734294" y="3586954"/>
              <a:ext cx="252000" cy="129322"/>
            </a:xfrm>
            <a:prstGeom prst="roundRect">
              <a:avLst/>
            </a:prstGeom>
            <a:solidFill>
              <a:srgbClr val="E0B9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BG" sz="700" b="1" spc="-30" dirty="0">
                  <a:solidFill>
                    <a:srgbClr val="16574C"/>
                  </a:solidFill>
                  <a:latin typeface="Red Hat Display" panose="02010503040201060303" pitchFamily="2" charset="77"/>
                </a:rPr>
                <a:t>A09</a:t>
              </a:r>
            </a:p>
          </p:txBody>
        </p:sp>
        <p:cxnSp>
          <p:nvCxnSpPr>
            <p:cNvPr id="288" name="Straight Connector 287">
              <a:extLst>
                <a:ext uri="{FF2B5EF4-FFF2-40B4-BE49-F238E27FC236}">
                  <a16:creationId xmlns:a16="http://schemas.microsoft.com/office/drawing/2014/main" id="{91F727C7-6CB7-B84E-947A-9CBF9D4E1503}"/>
                </a:ext>
              </a:extLst>
            </p:cNvPr>
            <p:cNvCxnSpPr>
              <a:cxnSpLocks/>
            </p:cNvCxnSpPr>
            <p:nvPr/>
          </p:nvCxnSpPr>
          <p:spPr>
            <a:xfrm>
              <a:off x="10020038" y="3078320"/>
              <a:ext cx="0" cy="226155"/>
            </a:xfrm>
            <a:prstGeom prst="line">
              <a:avLst/>
            </a:prstGeom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2" name="Rounded Rectangle 291">
              <a:extLst>
                <a:ext uri="{FF2B5EF4-FFF2-40B4-BE49-F238E27FC236}">
                  <a16:creationId xmlns:a16="http://schemas.microsoft.com/office/drawing/2014/main" id="{54B1DAB1-AE5F-7F43-9D41-E4682ACF212D}"/>
                </a:ext>
              </a:extLst>
            </p:cNvPr>
            <p:cNvSpPr/>
            <p:nvPr/>
          </p:nvSpPr>
          <p:spPr>
            <a:xfrm>
              <a:off x="10470199" y="3281927"/>
              <a:ext cx="252000" cy="129322"/>
            </a:xfrm>
            <a:prstGeom prst="roundRect">
              <a:avLst/>
            </a:prstGeom>
            <a:solidFill>
              <a:srgbClr val="E0B9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BG" sz="700" b="1" spc="-30" dirty="0">
                  <a:solidFill>
                    <a:srgbClr val="16574C"/>
                  </a:solidFill>
                  <a:latin typeface="Red Hat Display" panose="02010503040201060303" pitchFamily="2" charset="77"/>
                </a:rPr>
                <a:t>A04</a:t>
              </a:r>
            </a:p>
          </p:txBody>
        </p:sp>
        <p:sp>
          <p:nvSpPr>
            <p:cNvPr id="293" name="Rounded Rectangle 292">
              <a:extLst>
                <a:ext uri="{FF2B5EF4-FFF2-40B4-BE49-F238E27FC236}">
                  <a16:creationId xmlns:a16="http://schemas.microsoft.com/office/drawing/2014/main" id="{22704915-C201-5742-A55D-3876715118A0}"/>
                </a:ext>
              </a:extLst>
            </p:cNvPr>
            <p:cNvSpPr/>
            <p:nvPr/>
          </p:nvSpPr>
          <p:spPr>
            <a:xfrm>
              <a:off x="10185044" y="3230781"/>
              <a:ext cx="252000" cy="129322"/>
            </a:xfrm>
            <a:prstGeom prst="roundRect">
              <a:avLst/>
            </a:prstGeom>
            <a:solidFill>
              <a:srgbClr val="A8A5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BG" sz="700" b="1" spc="-30" dirty="0">
                  <a:solidFill>
                    <a:schemeClr val="bg1"/>
                  </a:solidFill>
                  <a:latin typeface="Red Hat Display" panose="02010503040201060303" pitchFamily="2" charset="77"/>
                </a:rPr>
                <a:t>C07</a:t>
              </a:r>
            </a:p>
          </p:txBody>
        </p:sp>
        <p:sp>
          <p:nvSpPr>
            <p:cNvPr id="294" name="Rounded Rectangle 293">
              <a:extLst>
                <a:ext uri="{FF2B5EF4-FFF2-40B4-BE49-F238E27FC236}">
                  <a16:creationId xmlns:a16="http://schemas.microsoft.com/office/drawing/2014/main" id="{CBD34B73-0B59-234A-AC64-C341F3BC4BC6}"/>
                </a:ext>
              </a:extLst>
            </p:cNvPr>
            <p:cNvSpPr/>
            <p:nvPr/>
          </p:nvSpPr>
          <p:spPr>
            <a:xfrm>
              <a:off x="10185044" y="3397036"/>
              <a:ext cx="252000" cy="129322"/>
            </a:xfrm>
            <a:prstGeom prst="roundRect">
              <a:avLst/>
            </a:prstGeom>
            <a:solidFill>
              <a:srgbClr val="A8A5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BG" sz="700" b="1" spc="-30" dirty="0">
                  <a:solidFill>
                    <a:schemeClr val="bg1"/>
                  </a:solidFill>
                  <a:latin typeface="Red Hat Display" panose="02010503040201060303" pitchFamily="2" charset="77"/>
                </a:rPr>
                <a:t>C01</a:t>
              </a:r>
            </a:p>
          </p:txBody>
        </p:sp>
        <p:sp>
          <p:nvSpPr>
            <p:cNvPr id="295" name="Rounded Rectangle 294">
              <a:extLst>
                <a:ext uri="{FF2B5EF4-FFF2-40B4-BE49-F238E27FC236}">
                  <a16:creationId xmlns:a16="http://schemas.microsoft.com/office/drawing/2014/main" id="{61B39F17-14AF-2341-A700-C05623A9B56D}"/>
                </a:ext>
              </a:extLst>
            </p:cNvPr>
            <p:cNvSpPr/>
            <p:nvPr/>
          </p:nvSpPr>
          <p:spPr>
            <a:xfrm>
              <a:off x="10470727" y="3652398"/>
              <a:ext cx="252000" cy="129322"/>
            </a:xfrm>
            <a:prstGeom prst="roundRect">
              <a:avLst/>
            </a:prstGeom>
            <a:solidFill>
              <a:srgbClr val="E0B9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BG" sz="700" b="1" spc="-30" dirty="0">
                  <a:solidFill>
                    <a:srgbClr val="16574C"/>
                  </a:solidFill>
                  <a:latin typeface="Red Hat Display" panose="02010503040201060303" pitchFamily="2" charset="77"/>
                </a:rPr>
                <a:t>A02</a:t>
              </a:r>
            </a:p>
          </p:txBody>
        </p:sp>
        <p:sp>
          <p:nvSpPr>
            <p:cNvPr id="296" name="Rounded Rectangle 295">
              <a:extLst>
                <a:ext uri="{FF2B5EF4-FFF2-40B4-BE49-F238E27FC236}">
                  <a16:creationId xmlns:a16="http://schemas.microsoft.com/office/drawing/2014/main" id="{DD962E2C-5461-F448-9AD3-67BCAAF8033F}"/>
                </a:ext>
              </a:extLst>
            </p:cNvPr>
            <p:cNvSpPr/>
            <p:nvPr/>
          </p:nvSpPr>
          <p:spPr>
            <a:xfrm>
              <a:off x="10185572" y="3652398"/>
              <a:ext cx="252000" cy="129322"/>
            </a:xfrm>
            <a:prstGeom prst="roundRect">
              <a:avLst/>
            </a:prstGeom>
            <a:solidFill>
              <a:srgbClr val="A8A5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BG" sz="700" b="1" spc="-30" dirty="0">
                  <a:solidFill>
                    <a:schemeClr val="bg1"/>
                  </a:solidFill>
                  <a:latin typeface="Red Hat Display" panose="02010503040201060303" pitchFamily="2" charset="77"/>
                </a:rPr>
                <a:t>C01</a:t>
              </a:r>
            </a:p>
          </p:txBody>
        </p:sp>
        <p:sp>
          <p:nvSpPr>
            <p:cNvPr id="297" name="Rounded Rectangle 296">
              <a:extLst>
                <a:ext uri="{FF2B5EF4-FFF2-40B4-BE49-F238E27FC236}">
                  <a16:creationId xmlns:a16="http://schemas.microsoft.com/office/drawing/2014/main" id="{297B857A-A601-494C-8DCA-06206ED1C714}"/>
                </a:ext>
              </a:extLst>
            </p:cNvPr>
            <p:cNvSpPr/>
            <p:nvPr/>
          </p:nvSpPr>
          <p:spPr>
            <a:xfrm>
              <a:off x="10470727" y="3811096"/>
              <a:ext cx="252000" cy="129322"/>
            </a:xfrm>
            <a:prstGeom prst="roundRect">
              <a:avLst/>
            </a:prstGeom>
            <a:solidFill>
              <a:srgbClr val="E0B9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BG" sz="700" b="1" spc="-30" dirty="0">
                  <a:solidFill>
                    <a:srgbClr val="16574C"/>
                  </a:solidFill>
                  <a:latin typeface="Red Hat Display" panose="02010503040201060303" pitchFamily="2" charset="77"/>
                </a:rPr>
                <a:t>A05</a:t>
              </a:r>
            </a:p>
          </p:txBody>
        </p:sp>
        <p:sp>
          <p:nvSpPr>
            <p:cNvPr id="298" name="Rounded Rectangle 297">
              <a:extLst>
                <a:ext uri="{FF2B5EF4-FFF2-40B4-BE49-F238E27FC236}">
                  <a16:creationId xmlns:a16="http://schemas.microsoft.com/office/drawing/2014/main" id="{ABC20AA0-6571-B445-A75F-90BD495BA992}"/>
                </a:ext>
              </a:extLst>
            </p:cNvPr>
            <p:cNvSpPr/>
            <p:nvPr/>
          </p:nvSpPr>
          <p:spPr>
            <a:xfrm>
              <a:off x="10185572" y="3811096"/>
              <a:ext cx="252000" cy="129322"/>
            </a:xfrm>
            <a:prstGeom prst="roundRect">
              <a:avLst/>
            </a:prstGeom>
            <a:solidFill>
              <a:srgbClr val="A8A5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BG" sz="700" b="1" spc="-30" dirty="0">
                  <a:solidFill>
                    <a:schemeClr val="bg1"/>
                  </a:solidFill>
                  <a:latin typeface="Red Hat Display" panose="02010503040201060303" pitchFamily="2" charset="77"/>
                </a:rPr>
                <a:t>C01</a:t>
              </a:r>
            </a:p>
          </p:txBody>
        </p:sp>
        <p:sp>
          <p:nvSpPr>
            <p:cNvPr id="306" name="Rounded Rectangle 305">
              <a:extLst>
                <a:ext uri="{FF2B5EF4-FFF2-40B4-BE49-F238E27FC236}">
                  <a16:creationId xmlns:a16="http://schemas.microsoft.com/office/drawing/2014/main" id="{261F3095-93BA-9248-B31A-A2DE3093144E}"/>
                </a:ext>
              </a:extLst>
            </p:cNvPr>
            <p:cNvSpPr/>
            <p:nvPr/>
          </p:nvSpPr>
          <p:spPr>
            <a:xfrm>
              <a:off x="11959966" y="3781720"/>
              <a:ext cx="571460" cy="863624"/>
            </a:xfrm>
            <a:prstGeom prst="roundRect">
              <a:avLst>
                <a:gd name="adj" fmla="val 12035"/>
              </a:avLst>
            </a:prstGeom>
            <a:solidFill>
              <a:srgbClr val="70E6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36000" rtlCol="0" anchor="b" anchorCtr="1"/>
            <a:lstStyle/>
            <a:p>
              <a:pPr algn="ctr"/>
              <a:r>
                <a:rPr lang="en-BG" sz="700" b="1" dirty="0">
                  <a:solidFill>
                    <a:srgbClr val="16574C"/>
                  </a:solidFill>
                  <a:latin typeface="Red Hat Display" panose="02010503040201060303" pitchFamily="2" charset="77"/>
                </a:rPr>
                <a:t>Reporting</a:t>
              </a:r>
            </a:p>
            <a:p>
              <a:pPr algn="ctr"/>
              <a:r>
                <a:rPr lang="en-BG" sz="700" b="1" dirty="0">
                  <a:solidFill>
                    <a:srgbClr val="16574C"/>
                  </a:solidFill>
                  <a:latin typeface="Red Hat Display" panose="02010503040201060303" pitchFamily="2" charset="77"/>
                </a:rPr>
                <a:t>DB Server</a:t>
              </a:r>
            </a:p>
          </p:txBody>
        </p:sp>
        <p:sp>
          <p:nvSpPr>
            <p:cNvPr id="307" name="Rounded Rectangle 306">
              <a:extLst>
                <a:ext uri="{FF2B5EF4-FFF2-40B4-BE49-F238E27FC236}">
                  <a16:creationId xmlns:a16="http://schemas.microsoft.com/office/drawing/2014/main" id="{9027A27C-99F1-A447-B84A-D7DEB1720D73}"/>
                </a:ext>
              </a:extLst>
            </p:cNvPr>
            <p:cNvSpPr/>
            <p:nvPr/>
          </p:nvSpPr>
          <p:spPr>
            <a:xfrm>
              <a:off x="11959966" y="2622568"/>
              <a:ext cx="571460" cy="1000642"/>
            </a:xfrm>
            <a:prstGeom prst="roundRect">
              <a:avLst>
                <a:gd name="adj" fmla="val 12035"/>
              </a:avLst>
            </a:prstGeom>
            <a:solidFill>
              <a:srgbClr val="70E6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36000" rtlCol="0" anchor="b" anchorCtr="1"/>
            <a:lstStyle/>
            <a:p>
              <a:pPr algn="ctr"/>
              <a:r>
                <a:rPr lang="en-BG" sz="700" b="1" dirty="0">
                  <a:solidFill>
                    <a:srgbClr val="16574C"/>
                  </a:solidFill>
                  <a:latin typeface="Red Hat Display" panose="02010503040201060303" pitchFamily="2" charset="77"/>
                </a:rPr>
                <a:t>Data</a:t>
              </a:r>
            </a:p>
            <a:p>
              <a:pPr algn="ctr"/>
              <a:r>
                <a:rPr lang="en-BG" sz="700" b="1" dirty="0">
                  <a:solidFill>
                    <a:srgbClr val="16574C"/>
                  </a:solidFill>
                  <a:latin typeface="Red Hat Display" panose="02010503040201060303" pitchFamily="2" charset="77"/>
                </a:rPr>
                <a:t>Warehouse</a:t>
              </a:r>
            </a:p>
          </p:txBody>
        </p:sp>
        <p:sp>
          <p:nvSpPr>
            <p:cNvPr id="310" name="TextBox 309">
              <a:extLst>
                <a:ext uri="{FF2B5EF4-FFF2-40B4-BE49-F238E27FC236}">
                  <a16:creationId xmlns:a16="http://schemas.microsoft.com/office/drawing/2014/main" id="{C27326C0-DDEB-934C-9938-54731F6E8FD3}"/>
                </a:ext>
              </a:extLst>
            </p:cNvPr>
            <p:cNvSpPr txBox="1"/>
            <p:nvPr/>
          </p:nvSpPr>
          <p:spPr>
            <a:xfrm>
              <a:off x="11405330" y="2800066"/>
              <a:ext cx="428421" cy="23038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ts val="2080"/>
                </a:lnSpc>
                <a:buClr>
                  <a:srgbClr val="16574C"/>
                </a:buClr>
                <a:tabLst>
                  <a:tab pos="398463" algn="l"/>
                  <a:tab pos="439738" algn="l"/>
                  <a:tab pos="523875" algn="l"/>
                </a:tabLst>
              </a:pPr>
              <a:r>
                <a:rPr lang="en-US" sz="800" b="1" spc="-40" dirty="0">
                  <a:solidFill>
                    <a:srgbClr val="16574C"/>
                  </a:solidFill>
                  <a:latin typeface="Red Hat Display" panose="02010503040201060303" pitchFamily="2" charset="77"/>
                  <a:ea typeface="Red Hat Display Light" panose="02010303040201060303" pitchFamily="2" charset="0"/>
                  <a:cs typeface="Red Hat Display Light" panose="02010303040201060303" pitchFamily="2" charset="0"/>
                </a:rPr>
                <a:t>ODBC</a:t>
              </a:r>
              <a:endParaRPr lang="en-GB" sz="800" b="1" spc="-40" dirty="0">
                <a:solidFill>
                  <a:srgbClr val="16574C"/>
                </a:solidFill>
                <a:latin typeface="Red Hat Display" panose="02010503040201060303" pitchFamily="2" charset="77"/>
                <a:ea typeface="Red Hat Display Light" panose="02010303040201060303" pitchFamily="2" charset="0"/>
                <a:cs typeface="Red Hat Display Light" panose="02010303040201060303" pitchFamily="2" charset="0"/>
              </a:endParaRPr>
            </a:p>
          </p:txBody>
        </p:sp>
        <p:sp>
          <p:nvSpPr>
            <p:cNvPr id="315" name="TextBox 314">
              <a:extLst>
                <a:ext uri="{FF2B5EF4-FFF2-40B4-BE49-F238E27FC236}">
                  <a16:creationId xmlns:a16="http://schemas.microsoft.com/office/drawing/2014/main" id="{8E227633-3358-B448-9A8C-933F0F1FC56B}"/>
                </a:ext>
              </a:extLst>
            </p:cNvPr>
            <p:cNvSpPr txBox="1"/>
            <p:nvPr/>
          </p:nvSpPr>
          <p:spPr>
            <a:xfrm>
              <a:off x="10739386" y="3231396"/>
              <a:ext cx="428421" cy="23038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ts val="2080"/>
                </a:lnSpc>
                <a:buClr>
                  <a:srgbClr val="16574C"/>
                </a:buClr>
                <a:tabLst>
                  <a:tab pos="398463" algn="l"/>
                  <a:tab pos="439738" algn="l"/>
                  <a:tab pos="523875" algn="l"/>
                </a:tabLst>
              </a:pPr>
              <a:r>
                <a:rPr lang="en-US" sz="800" b="1" spc="-40" dirty="0">
                  <a:solidFill>
                    <a:srgbClr val="16574C"/>
                  </a:solidFill>
                  <a:latin typeface="Red Hat Display" panose="02010503040201060303" pitchFamily="2" charset="77"/>
                  <a:ea typeface="Red Hat Display Light" panose="02010303040201060303" pitchFamily="2" charset="0"/>
                  <a:cs typeface="Red Hat Display Light" panose="02010303040201060303" pitchFamily="2" charset="0"/>
                </a:rPr>
                <a:t>ODBC</a:t>
              </a:r>
              <a:endParaRPr lang="en-GB" sz="800" b="1" spc="-40" dirty="0">
                <a:solidFill>
                  <a:srgbClr val="16574C"/>
                </a:solidFill>
                <a:latin typeface="Red Hat Display" panose="02010503040201060303" pitchFamily="2" charset="77"/>
                <a:ea typeface="Red Hat Display Light" panose="02010303040201060303" pitchFamily="2" charset="0"/>
                <a:cs typeface="Red Hat Display Light" panose="02010303040201060303" pitchFamily="2" charset="0"/>
              </a:endParaRPr>
            </a:p>
          </p:txBody>
        </p:sp>
        <p:cxnSp>
          <p:nvCxnSpPr>
            <p:cNvPr id="316" name="Straight Connector 315">
              <a:extLst>
                <a:ext uri="{FF2B5EF4-FFF2-40B4-BE49-F238E27FC236}">
                  <a16:creationId xmlns:a16="http://schemas.microsoft.com/office/drawing/2014/main" id="{20B5AD3C-BFB6-B342-ABB2-BDA656DD7F3C}"/>
                </a:ext>
              </a:extLst>
            </p:cNvPr>
            <p:cNvCxnSpPr>
              <a:cxnSpLocks/>
            </p:cNvCxnSpPr>
            <p:nvPr/>
          </p:nvCxnSpPr>
          <p:spPr>
            <a:xfrm>
              <a:off x="10973175" y="3461697"/>
              <a:ext cx="0" cy="200480"/>
            </a:xfrm>
            <a:prstGeom prst="line">
              <a:avLst/>
            </a:prstGeom>
            <a:ln>
              <a:solidFill>
                <a:schemeClr val="bg2">
                  <a:lumMod val="50000"/>
                </a:schemeClr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Connector 317">
              <a:extLst>
                <a:ext uri="{FF2B5EF4-FFF2-40B4-BE49-F238E27FC236}">
                  <a16:creationId xmlns:a16="http://schemas.microsoft.com/office/drawing/2014/main" id="{DC306CF5-F4DA-3344-A6E3-5D41FC83AA05}"/>
                </a:ext>
              </a:extLst>
            </p:cNvPr>
            <p:cNvCxnSpPr>
              <a:cxnSpLocks/>
            </p:cNvCxnSpPr>
            <p:nvPr/>
          </p:nvCxnSpPr>
          <p:spPr>
            <a:xfrm>
              <a:off x="10974194" y="3084946"/>
              <a:ext cx="0" cy="226155"/>
            </a:xfrm>
            <a:prstGeom prst="line">
              <a:avLst/>
            </a:prstGeom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Connector 323">
              <a:extLst>
                <a:ext uri="{FF2B5EF4-FFF2-40B4-BE49-F238E27FC236}">
                  <a16:creationId xmlns:a16="http://schemas.microsoft.com/office/drawing/2014/main" id="{C705FB7E-6A39-1B4F-85A9-2F7B7A34A02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41977" y="1061636"/>
              <a:ext cx="0" cy="676502"/>
            </a:xfrm>
            <a:prstGeom prst="line">
              <a:avLst/>
            </a:prstGeom>
            <a:ln>
              <a:solidFill>
                <a:schemeClr val="bg2">
                  <a:lumMod val="50000"/>
                </a:schemeClr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Connector 334">
              <a:extLst>
                <a:ext uri="{FF2B5EF4-FFF2-40B4-BE49-F238E27FC236}">
                  <a16:creationId xmlns:a16="http://schemas.microsoft.com/office/drawing/2014/main" id="{D244E63A-7F48-5E4D-8B5E-ADEBD308A70D}"/>
                </a:ext>
              </a:extLst>
            </p:cNvPr>
            <p:cNvCxnSpPr>
              <a:cxnSpLocks/>
            </p:cNvCxnSpPr>
            <p:nvPr/>
          </p:nvCxnSpPr>
          <p:spPr>
            <a:xfrm>
              <a:off x="10646536" y="1954916"/>
              <a:ext cx="72404" cy="0"/>
            </a:xfrm>
            <a:prstGeom prst="line">
              <a:avLst/>
            </a:prstGeom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Straight Connector 338">
              <a:extLst>
                <a:ext uri="{FF2B5EF4-FFF2-40B4-BE49-F238E27FC236}">
                  <a16:creationId xmlns:a16="http://schemas.microsoft.com/office/drawing/2014/main" id="{35F7E859-BDE3-3447-BAE2-431D8AD5C433}"/>
                </a:ext>
              </a:extLst>
            </p:cNvPr>
            <p:cNvCxnSpPr>
              <a:cxnSpLocks/>
            </p:cNvCxnSpPr>
            <p:nvPr/>
          </p:nvCxnSpPr>
          <p:spPr>
            <a:xfrm>
              <a:off x="10594411" y="1288109"/>
              <a:ext cx="0" cy="1031379"/>
            </a:xfrm>
            <a:prstGeom prst="line">
              <a:avLst/>
            </a:prstGeom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Straight Connector 339">
              <a:extLst>
                <a:ext uri="{FF2B5EF4-FFF2-40B4-BE49-F238E27FC236}">
                  <a16:creationId xmlns:a16="http://schemas.microsoft.com/office/drawing/2014/main" id="{61CEF2B2-BCDF-A44C-9588-A6ECB0EC5716}"/>
                </a:ext>
              </a:extLst>
            </p:cNvPr>
            <p:cNvCxnSpPr>
              <a:cxnSpLocks/>
            </p:cNvCxnSpPr>
            <p:nvPr/>
          </p:nvCxnSpPr>
          <p:spPr>
            <a:xfrm>
              <a:off x="10098971" y="1289625"/>
              <a:ext cx="495440" cy="0"/>
            </a:xfrm>
            <a:prstGeom prst="line">
              <a:avLst/>
            </a:prstGeom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Straight Connector 340">
              <a:extLst>
                <a:ext uri="{FF2B5EF4-FFF2-40B4-BE49-F238E27FC236}">
                  <a16:creationId xmlns:a16="http://schemas.microsoft.com/office/drawing/2014/main" id="{F65CA704-7873-7442-BA17-DA92B984B4DB}"/>
                </a:ext>
              </a:extLst>
            </p:cNvPr>
            <p:cNvCxnSpPr>
              <a:cxnSpLocks/>
              <a:endCxn id="221" idx="1"/>
            </p:cNvCxnSpPr>
            <p:nvPr/>
          </p:nvCxnSpPr>
          <p:spPr>
            <a:xfrm>
              <a:off x="10594411" y="2319488"/>
              <a:ext cx="132996" cy="3405"/>
            </a:xfrm>
            <a:prstGeom prst="line">
              <a:avLst/>
            </a:prstGeom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Connector 353">
              <a:extLst>
                <a:ext uri="{FF2B5EF4-FFF2-40B4-BE49-F238E27FC236}">
                  <a16:creationId xmlns:a16="http://schemas.microsoft.com/office/drawing/2014/main" id="{23E98A8B-8273-514E-9E46-5B03B6534639}"/>
                </a:ext>
              </a:extLst>
            </p:cNvPr>
            <p:cNvCxnSpPr>
              <a:cxnSpLocks/>
            </p:cNvCxnSpPr>
            <p:nvPr/>
          </p:nvCxnSpPr>
          <p:spPr>
            <a:xfrm>
              <a:off x="11141977" y="3476153"/>
              <a:ext cx="0" cy="270401"/>
            </a:xfrm>
            <a:prstGeom prst="line">
              <a:avLst/>
            </a:prstGeom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9" name="TextBox 358">
              <a:extLst>
                <a:ext uri="{FF2B5EF4-FFF2-40B4-BE49-F238E27FC236}">
                  <a16:creationId xmlns:a16="http://schemas.microsoft.com/office/drawing/2014/main" id="{CABF143A-7095-7E4E-B8B5-6A37FA1E39F2}"/>
                </a:ext>
              </a:extLst>
            </p:cNvPr>
            <p:cNvSpPr txBox="1"/>
            <p:nvPr/>
          </p:nvSpPr>
          <p:spPr>
            <a:xfrm>
              <a:off x="11403427" y="4133352"/>
              <a:ext cx="428421" cy="23038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ts val="2080"/>
                </a:lnSpc>
                <a:buClr>
                  <a:srgbClr val="16574C"/>
                </a:buClr>
                <a:tabLst>
                  <a:tab pos="398463" algn="l"/>
                  <a:tab pos="439738" algn="l"/>
                  <a:tab pos="523875" algn="l"/>
                </a:tabLst>
              </a:pPr>
              <a:r>
                <a:rPr lang="en-US" sz="800" b="1" spc="-40" dirty="0">
                  <a:solidFill>
                    <a:srgbClr val="16574C"/>
                  </a:solidFill>
                  <a:latin typeface="Red Hat Display" panose="02010503040201060303" pitchFamily="2" charset="77"/>
                  <a:ea typeface="Red Hat Display Light" panose="02010303040201060303" pitchFamily="2" charset="0"/>
                  <a:cs typeface="Red Hat Display Light" panose="02010303040201060303" pitchFamily="2" charset="0"/>
                </a:rPr>
                <a:t>ODBC</a:t>
              </a:r>
              <a:endParaRPr lang="en-GB" sz="800" b="1" spc="-40" dirty="0">
                <a:solidFill>
                  <a:srgbClr val="16574C"/>
                </a:solidFill>
                <a:latin typeface="Red Hat Display" panose="02010503040201060303" pitchFamily="2" charset="77"/>
                <a:ea typeface="Red Hat Display Light" panose="02010303040201060303" pitchFamily="2" charset="0"/>
                <a:cs typeface="Red Hat Display Light" panose="02010303040201060303" pitchFamily="2" charset="0"/>
              </a:endParaRPr>
            </a:p>
          </p:txBody>
        </p:sp>
        <p:sp>
          <p:nvSpPr>
            <p:cNvPr id="362" name="Rounded Rectangle 361">
              <a:extLst>
                <a:ext uri="{FF2B5EF4-FFF2-40B4-BE49-F238E27FC236}">
                  <a16:creationId xmlns:a16="http://schemas.microsoft.com/office/drawing/2014/main" id="{03D0A7D3-6D99-1243-98B4-14610238D180}"/>
                </a:ext>
              </a:extLst>
            </p:cNvPr>
            <p:cNvSpPr/>
            <p:nvPr/>
          </p:nvSpPr>
          <p:spPr>
            <a:xfrm>
              <a:off x="11510212" y="3927845"/>
              <a:ext cx="252000" cy="129322"/>
            </a:xfrm>
            <a:prstGeom prst="roundRect">
              <a:avLst/>
            </a:prstGeom>
            <a:solidFill>
              <a:srgbClr val="A8A5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BG" sz="700" b="1" spc="-30" dirty="0">
                  <a:solidFill>
                    <a:schemeClr val="bg1"/>
                  </a:solidFill>
                  <a:latin typeface="Red Hat Display" panose="02010503040201060303" pitchFamily="2" charset="77"/>
                </a:rPr>
                <a:t>C09</a:t>
              </a:r>
            </a:p>
          </p:txBody>
        </p:sp>
        <p:sp>
          <p:nvSpPr>
            <p:cNvPr id="363" name="Rounded Rectangle 362">
              <a:extLst>
                <a:ext uri="{FF2B5EF4-FFF2-40B4-BE49-F238E27FC236}">
                  <a16:creationId xmlns:a16="http://schemas.microsoft.com/office/drawing/2014/main" id="{859419DD-A186-6A43-82D3-780BDCE7412C}"/>
                </a:ext>
              </a:extLst>
            </p:cNvPr>
            <p:cNvSpPr/>
            <p:nvPr/>
          </p:nvSpPr>
          <p:spPr>
            <a:xfrm>
              <a:off x="11420310" y="2658218"/>
              <a:ext cx="252000" cy="129322"/>
            </a:xfrm>
            <a:prstGeom prst="roundRect">
              <a:avLst/>
            </a:prstGeom>
            <a:solidFill>
              <a:srgbClr val="E0B9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BG" sz="700" b="1" spc="-30" dirty="0">
                  <a:solidFill>
                    <a:srgbClr val="16574C"/>
                  </a:solidFill>
                  <a:latin typeface="Red Hat Display" panose="02010503040201060303" pitchFamily="2" charset="77"/>
                </a:rPr>
                <a:t>A11</a:t>
              </a:r>
            </a:p>
          </p:txBody>
        </p:sp>
        <p:sp>
          <p:nvSpPr>
            <p:cNvPr id="364" name="Rounded Rectangle 363">
              <a:extLst>
                <a:ext uri="{FF2B5EF4-FFF2-40B4-BE49-F238E27FC236}">
                  <a16:creationId xmlns:a16="http://schemas.microsoft.com/office/drawing/2014/main" id="{7A4051C5-594B-F14A-AE1D-5533F78C34CC}"/>
                </a:ext>
              </a:extLst>
            </p:cNvPr>
            <p:cNvSpPr/>
            <p:nvPr/>
          </p:nvSpPr>
          <p:spPr>
            <a:xfrm>
              <a:off x="11420310" y="2288700"/>
              <a:ext cx="252000" cy="129322"/>
            </a:xfrm>
            <a:prstGeom prst="roundRect">
              <a:avLst/>
            </a:prstGeom>
            <a:solidFill>
              <a:srgbClr val="E0B9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BG" sz="700" b="1" spc="-30" dirty="0">
                  <a:solidFill>
                    <a:srgbClr val="16574C"/>
                  </a:solidFill>
                  <a:latin typeface="Red Hat Display" panose="02010503040201060303" pitchFamily="2" charset="77"/>
                </a:rPr>
                <a:t>A07</a:t>
              </a:r>
            </a:p>
          </p:txBody>
        </p:sp>
        <p:sp>
          <p:nvSpPr>
            <p:cNvPr id="365" name="Rounded Rectangle 364">
              <a:extLst>
                <a:ext uri="{FF2B5EF4-FFF2-40B4-BE49-F238E27FC236}">
                  <a16:creationId xmlns:a16="http://schemas.microsoft.com/office/drawing/2014/main" id="{06795719-773B-094E-8BB0-B1057DE76039}"/>
                </a:ext>
              </a:extLst>
            </p:cNvPr>
            <p:cNvSpPr/>
            <p:nvPr/>
          </p:nvSpPr>
          <p:spPr>
            <a:xfrm>
              <a:off x="11420310" y="1869078"/>
              <a:ext cx="252000" cy="129322"/>
            </a:xfrm>
            <a:prstGeom prst="roundRect">
              <a:avLst/>
            </a:prstGeom>
            <a:solidFill>
              <a:srgbClr val="E0B9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BG" sz="700" b="1" spc="-30" dirty="0">
                  <a:solidFill>
                    <a:srgbClr val="16574C"/>
                  </a:solidFill>
                  <a:latin typeface="Red Hat Display" panose="02010503040201060303" pitchFamily="2" charset="77"/>
                </a:rPr>
                <a:t>A08</a:t>
              </a:r>
            </a:p>
          </p:txBody>
        </p:sp>
        <p:sp>
          <p:nvSpPr>
            <p:cNvPr id="366" name="Rounded Rectangle 365">
              <a:extLst>
                <a:ext uri="{FF2B5EF4-FFF2-40B4-BE49-F238E27FC236}">
                  <a16:creationId xmlns:a16="http://schemas.microsoft.com/office/drawing/2014/main" id="{7F715617-46E3-5545-8D4D-8CF9001A1F03}"/>
                </a:ext>
              </a:extLst>
            </p:cNvPr>
            <p:cNvSpPr/>
            <p:nvPr/>
          </p:nvSpPr>
          <p:spPr>
            <a:xfrm>
              <a:off x="11420310" y="1699977"/>
              <a:ext cx="252000" cy="129322"/>
            </a:xfrm>
            <a:prstGeom prst="roundRect">
              <a:avLst/>
            </a:prstGeom>
            <a:solidFill>
              <a:srgbClr val="E0B9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BG" sz="700" b="1" spc="-30" dirty="0">
                  <a:solidFill>
                    <a:srgbClr val="16574C"/>
                  </a:solidFill>
                  <a:latin typeface="Red Hat Display" panose="02010503040201060303" pitchFamily="2" charset="77"/>
                </a:rPr>
                <a:t>A06</a:t>
              </a:r>
            </a:p>
          </p:txBody>
        </p:sp>
        <p:sp>
          <p:nvSpPr>
            <p:cNvPr id="367" name="Rounded Rectangle 366">
              <a:extLst>
                <a:ext uri="{FF2B5EF4-FFF2-40B4-BE49-F238E27FC236}">
                  <a16:creationId xmlns:a16="http://schemas.microsoft.com/office/drawing/2014/main" id="{FCE7B1D4-6A2A-ED48-8CC4-723E968E10BD}"/>
                </a:ext>
              </a:extLst>
            </p:cNvPr>
            <p:cNvSpPr/>
            <p:nvPr/>
          </p:nvSpPr>
          <p:spPr>
            <a:xfrm>
              <a:off x="11420310" y="1302094"/>
              <a:ext cx="252000" cy="129322"/>
            </a:xfrm>
            <a:prstGeom prst="roundRect">
              <a:avLst/>
            </a:prstGeom>
            <a:solidFill>
              <a:srgbClr val="A8A5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BG" sz="700" b="1" spc="-30" dirty="0">
                  <a:solidFill>
                    <a:schemeClr val="bg1"/>
                  </a:solidFill>
                  <a:latin typeface="Red Hat Display" panose="02010503040201060303" pitchFamily="2" charset="77"/>
                </a:rPr>
                <a:t>C04</a:t>
              </a:r>
            </a:p>
          </p:txBody>
        </p:sp>
        <p:cxnSp>
          <p:nvCxnSpPr>
            <p:cNvPr id="368" name="Straight Connector 367">
              <a:extLst>
                <a:ext uri="{FF2B5EF4-FFF2-40B4-BE49-F238E27FC236}">
                  <a16:creationId xmlns:a16="http://schemas.microsoft.com/office/drawing/2014/main" id="{1B07DBB1-58F7-3548-85F6-265BC3CB57F4}"/>
                </a:ext>
              </a:extLst>
            </p:cNvPr>
            <p:cNvCxnSpPr>
              <a:cxnSpLocks/>
            </p:cNvCxnSpPr>
            <p:nvPr/>
          </p:nvCxnSpPr>
          <p:spPr>
            <a:xfrm>
              <a:off x="11150647" y="1354229"/>
              <a:ext cx="269663" cy="0"/>
            </a:xfrm>
            <a:prstGeom prst="line">
              <a:avLst/>
            </a:prstGeom>
            <a:ln w="15875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0" name="Straight Connector 369">
              <a:extLst>
                <a:ext uri="{FF2B5EF4-FFF2-40B4-BE49-F238E27FC236}">
                  <a16:creationId xmlns:a16="http://schemas.microsoft.com/office/drawing/2014/main" id="{6EB19D3C-B1C9-6644-98EF-8C2AF8CA4F1B}"/>
                </a:ext>
              </a:extLst>
            </p:cNvPr>
            <p:cNvCxnSpPr>
              <a:cxnSpLocks/>
              <a:endCxn id="366" idx="1"/>
            </p:cNvCxnSpPr>
            <p:nvPr/>
          </p:nvCxnSpPr>
          <p:spPr>
            <a:xfrm flipV="1">
              <a:off x="11236423" y="1764638"/>
              <a:ext cx="183887" cy="67415"/>
            </a:xfrm>
            <a:prstGeom prst="line">
              <a:avLst/>
            </a:prstGeom>
            <a:ln w="15875">
              <a:solidFill>
                <a:srgbClr val="E0B9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0" name="Rounded Rectangle 219">
              <a:extLst>
                <a:ext uri="{FF2B5EF4-FFF2-40B4-BE49-F238E27FC236}">
                  <a16:creationId xmlns:a16="http://schemas.microsoft.com/office/drawing/2014/main" id="{5EB562E5-C6A5-5C4E-9E23-38C18BA4679E}"/>
                </a:ext>
              </a:extLst>
            </p:cNvPr>
            <p:cNvSpPr/>
            <p:nvPr/>
          </p:nvSpPr>
          <p:spPr>
            <a:xfrm>
              <a:off x="10727407" y="1754026"/>
              <a:ext cx="513924" cy="355790"/>
            </a:xfrm>
            <a:prstGeom prst="roundRect">
              <a:avLst>
                <a:gd name="adj" fmla="val 29533"/>
              </a:avLst>
            </a:prstGeom>
            <a:solidFill>
              <a:srgbClr val="1657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BG" sz="700" b="1" spc="-30" dirty="0">
                  <a:solidFill>
                    <a:schemeClr val="bg1"/>
                  </a:solidFill>
                  <a:latin typeface="Red Hat Display" panose="02010503040201060303" pitchFamily="2" charset="77"/>
                  <a:ea typeface="Red Hat Display Light" panose="02010303040201060303" pitchFamily="2" charset="0"/>
                  <a:cs typeface="Red Hat Display Light" panose="02010303040201060303" pitchFamily="2" charset="0"/>
                </a:rPr>
                <a:t>Reporting</a:t>
              </a:r>
            </a:p>
          </p:txBody>
        </p:sp>
        <p:cxnSp>
          <p:nvCxnSpPr>
            <p:cNvPr id="372" name="Straight Connector 371">
              <a:extLst>
                <a:ext uri="{FF2B5EF4-FFF2-40B4-BE49-F238E27FC236}">
                  <a16:creationId xmlns:a16="http://schemas.microsoft.com/office/drawing/2014/main" id="{A9CCCAAB-9A52-EA41-AAE6-1C92CBF58B8C}"/>
                </a:ext>
              </a:extLst>
            </p:cNvPr>
            <p:cNvCxnSpPr>
              <a:cxnSpLocks/>
              <a:stCxn id="220" idx="3"/>
              <a:endCxn id="365" idx="1"/>
            </p:cNvCxnSpPr>
            <p:nvPr/>
          </p:nvCxnSpPr>
          <p:spPr>
            <a:xfrm>
              <a:off x="11241331" y="1931921"/>
              <a:ext cx="178979" cy="1818"/>
            </a:xfrm>
            <a:prstGeom prst="line">
              <a:avLst/>
            </a:prstGeom>
            <a:ln w="15875">
              <a:solidFill>
                <a:srgbClr val="E0B9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4" name="Straight Connector 373">
              <a:extLst>
                <a:ext uri="{FF2B5EF4-FFF2-40B4-BE49-F238E27FC236}">
                  <a16:creationId xmlns:a16="http://schemas.microsoft.com/office/drawing/2014/main" id="{A0F77769-3950-B24A-8092-64B8F5FBEC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285478" y="2347289"/>
              <a:ext cx="142956" cy="208273"/>
            </a:xfrm>
            <a:prstGeom prst="line">
              <a:avLst/>
            </a:prstGeom>
            <a:ln w="15875">
              <a:solidFill>
                <a:srgbClr val="E0B9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1" name="Straight Connector 380">
              <a:extLst>
                <a:ext uri="{FF2B5EF4-FFF2-40B4-BE49-F238E27FC236}">
                  <a16:creationId xmlns:a16="http://schemas.microsoft.com/office/drawing/2014/main" id="{6507F7C8-C372-3345-BBB8-407B423CE962}"/>
                </a:ext>
              </a:extLst>
            </p:cNvPr>
            <p:cNvCxnSpPr>
              <a:cxnSpLocks/>
              <a:endCxn id="363" idx="1"/>
            </p:cNvCxnSpPr>
            <p:nvPr/>
          </p:nvCxnSpPr>
          <p:spPr>
            <a:xfrm flipV="1">
              <a:off x="11238664" y="2722879"/>
              <a:ext cx="181646" cy="33079"/>
            </a:xfrm>
            <a:prstGeom prst="line">
              <a:avLst/>
            </a:prstGeom>
            <a:ln w="15875">
              <a:solidFill>
                <a:srgbClr val="E0B9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3" name="Straight Connector 382">
              <a:extLst>
                <a:ext uri="{FF2B5EF4-FFF2-40B4-BE49-F238E27FC236}">
                  <a16:creationId xmlns:a16="http://schemas.microsoft.com/office/drawing/2014/main" id="{F260A391-0725-6444-9965-0C18A3CAEB4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663145" y="3413855"/>
              <a:ext cx="220078" cy="433410"/>
            </a:xfrm>
            <a:prstGeom prst="line">
              <a:avLst/>
            </a:prstGeom>
            <a:ln w="15875">
              <a:solidFill>
                <a:srgbClr val="E0B9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5" name="Straight Connector 384">
              <a:extLst>
                <a:ext uri="{FF2B5EF4-FFF2-40B4-BE49-F238E27FC236}">
                  <a16:creationId xmlns:a16="http://schemas.microsoft.com/office/drawing/2014/main" id="{122ECBBF-79E6-5F44-92F8-8431A841B03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707747" y="3696362"/>
              <a:ext cx="134072" cy="149570"/>
            </a:xfrm>
            <a:prstGeom prst="line">
              <a:avLst/>
            </a:prstGeom>
            <a:ln w="15875">
              <a:solidFill>
                <a:srgbClr val="E0B9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7" name="Straight Connector 386">
              <a:extLst>
                <a:ext uri="{FF2B5EF4-FFF2-40B4-BE49-F238E27FC236}">
                  <a16:creationId xmlns:a16="http://schemas.microsoft.com/office/drawing/2014/main" id="{0F044FF1-4D52-924D-9D03-9DD552117EB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668792" y="3927807"/>
              <a:ext cx="137487" cy="85721"/>
            </a:xfrm>
            <a:prstGeom prst="line">
              <a:avLst/>
            </a:prstGeom>
            <a:ln w="15875">
              <a:solidFill>
                <a:srgbClr val="E0B9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9" name="Rounded Rectangle 388">
              <a:extLst>
                <a:ext uri="{FF2B5EF4-FFF2-40B4-BE49-F238E27FC236}">
                  <a16:creationId xmlns:a16="http://schemas.microsoft.com/office/drawing/2014/main" id="{B2F80EE9-51B3-2847-A2DC-2D3201111C4B}"/>
                </a:ext>
              </a:extLst>
            </p:cNvPr>
            <p:cNvSpPr/>
            <p:nvPr/>
          </p:nvSpPr>
          <p:spPr>
            <a:xfrm>
              <a:off x="11959966" y="662143"/>
              <a:ext cx="571460" cy="676503"/>
            </a:xfrm>
            <a:prstGeom prst="roundRect">
              <a:avLst>
                <a:gd name="adj" fmla="val 12035"/>
              </a:avLst>
            </a:prstGeom>
            <a:solidFill>
              <a:srgbClr val="70E6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36000" rtlCol="0" anchor="b" anchorCtr="1"/>
            <a:lstStyle/>
            <a:p>
              <a:pPr algn="ctr"/>
              <a:r>
                <a:rPr lang="en-BG" sz="700" b="1" spc="-30" dirty="0">
                  <a:solidFill>
                    <a:srgbClr val="16574C"/>
                  </a:solidFill>
                  <a:latin typeface="Red Hat Display" panose="02010503040201060303" pitchFamily="2" charset="77"/>
                </a:rPr>
                <a:t>Legacy LAN</a:t>
              </a:r>
            </a:p>
          </p:txBody>
        </p:sp>
        <p:sp>
          <p:nvSpPr>
            <p:cNvPr id="390" name="Rounded Rectangle 389">
              <a:extLst>
                <a:ext uri="{FF2B5EF4-FFF2-40B4-BE49-F238E27FC236}">
                  <a16:creationId xmlns:a16="http://schemas.microsoft.com/office/drawing/2014/main" id="{0850C6F3-A793-E043-B4AD-387B8FA943E3}"/>
                </a:ext>
              </a:extLst>
            </p:cNvPr>
            <p:cNvSpPr/>
            <p:nvPr/>
          </p:nvSpPr>
          <p:spPr>
            <a:xfrm>
              <a:off x="12001373" y="722900"/>
              <a:ext cx="488646" cy="410218"/>
            </a:xfrm>
            <a:prstGeom prst="roundRect">
              <a:avLst>
                <a:gd name="adj" fmla="val 18847"/>
              </a:avLst>
            </a:prstGeom>
            <a:solidFill>
              <a:srgbClr val="1657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BG" sz="700" b="1" spc="-30" dirty="0">
                  <a:solidFill>
                    <a:schemeClr val="bg1"/>
                  </a:solidFill>
                  <a:latin typeface="Red Hat Display" panose="02010503040201060303" pitchFamily="2" charset="77"/>
                  <a:ea typeface="Red Hat Display Light" panose="02010303040201060303" pitchFamily="2" charset="0"/>
                  <a:cs typeface="Red Hat Display Light" panose="02010303040201060303" pitchFamily="2" charset="0"/>
                </a:rPr>
                <a:t>Legacy</a:t>
              </a:r>
            </a:p>
            <a:p>
              <a:pPr algn="ctr"/>
              <a:r>
                <a:rPr lang="en-BG" sz="700" b="1" spc="-30" dirty="0">
                  <a:solidFill>
                    <a:schemeClr val="bg1"/>
                  </a:solidFill>
                  <a:latin typeface="Red Hat Display" panose="02010503040201060303" pitchFamily="2" charset="77"/>
                  <a:ea typeface="Red Hat Display Light" panose="02010303040201060303" pitchFamily="2" charset="0"/>
                  <a:cs typeface="Red Hat Display Light" panose="02010303040201060303" pitchFamily="2" charset="0"/>
                </a:rPr>
                <a:t>System</a:t>
              </a:r>
            </a:p>
          </p:txBody>
        </p:sp>
        <p:sp>
          <p:nvSpPr>
            <p:cNvPr id="398" name="Rounded Rectangle 397">
              <a:extLst>
                <a:ext uri="{FF2B5EF4-FFF2-40B4-BE49-F238E27FC236}">
                  <a16:creationId xmlns:a16="http://schemas.microsoft.com/office/drawing/2014/main" id="{20FFD48F-0DAA-3349-B82D-8B5B2BEFB2A9}"/>
                </a:ext>
              </a:extLst>
            </p:cNvPr>
            <p:cNvSpPr/>
            <p:nvPr/>
          </p:nvSpPr>
          <p:spPr>
            <a:xfrm>
              <a:off x="11629274" y="626457"/>
              <a:ext cx="252000" cy="129322"/>
            </a:xfrm>
            <a:prstGeom prst="roundRect">
              <a:avLst/>
            </a:prstGeom>
            <a:solidFill>
              <a:srgbClr val="A8A5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BG" sz="700" b="1" spc="-30" dirty="0">
                  <a:solidFill>
                    <a:schemeClr val="bg1"/>
                  </a:solidFill>
                  <a:latin typeface="Red Hat Display" panose="02010503040201060303" pitchFamily="2" charset="77"/>
                </a:rPr>
                <a:t>C05</a:t>
              </a:r>
            </a:p>
          </p:txBody>
        </p:sp>
        <p:cxnSp>
          <p:nvCxnSpPr>
            <p:cNvPr id="399" name="Straight Connector 398">
              <a:extLst>
                <a:ext uri="{FF2B5EF4-FFF2-40B4-BE49-F238E27FC236}">
                  <a16:creationId xmlns:a16="http://schemas.microsoft.com/office/drawing/2014/main" id="{329F3B48-1F48-094B-834D-CCD95542556D}"/>
                </a:ext>
              </a:extLst>
            </p:cNvPr>
            <p:cNvCxnSpPr>
              <a:cxnSpLocks/>
            </p:cNvCxnSpPr>
            <p:nvPr/>
          </p:nvCxnSpPr>
          <p:spPr>
            <a:xfrm>
              <a:off x="11795367" y="753663"/>
              <a:ext cx="36481" cy="169494"/>
            </a:xfrm>
            <a:prstGeom prst="line">
              <a:avLst/>
            </a:prstGeom>
            <a:ln w="15875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5" name="Rounded Rectangle 404">
              <a:extLst>
                <a:ext uri="{FF2B5EF4-FFF2-40B4-BE49-F238E27FC236}">
                  <a16:creationId xmlns:a16="http://schemas.microsoft.com/office/drawing/2014/main" id="{0EF70070-6EF1-8E4F-B9B1-82A16F0134E8}"/>
                </a:ext>
              </a:extLst>
            </p:cNvPr>
            <p:cNvSpPr/>
            <p:nvPr/>
          </p:nvSpPr>
          <p:spPr>
            <a:xfrm>
              <a:off x="11123027" y="697881"/>
              <a:ext cx="252000" cy="129322"/>
            </a:xfrm>
            <a:prstGeom prst="roundRect">
              <a:avLst/>
            </a:prstGeom>
            <a:solidFill>
              <a:srgbClr val="E0B9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BG" sz="700" b="1" spc="-30" dirty="0">
                  <a:solidFill>
                    <a:srgbClr val="16574C"/>
                  </a:solidFill>
                  <a:latin typeface="Red Hat Display" panose="02010503040201060303" pitchFamily="2" charset="77"/>
                </a:rPr>
                <a:t>A13</a:t>
              </a:r>
            </a:p>
          </p:txBody>
        </p:sp>
        <p:sp>
          <p:nvSpPr>
            <p:cNvPr id="406" name="Rounded Rectangle 405">
              <a:extLst>
                <a:ext uri="{FF2B5EF4-FFF2-40B4-BE49-F238E27FC236}">
                  <a16:creationId xmlns:a16="http://schemas.microsoft.com/office/drawing/2014/main" id="{20EA04E2-1FA0-FF43-8EBC-CC180406637D}"/>
                </a:ext>
              </a:extLst>
            </p:cNvPr>
            <p:cNvSpPr/>
            <p:nvPr/>
          </p:nvSpPr>
          <p:spPr>
            <a:xfrm>
              <a:off x="11123027" y="528780"/>
              <a:ext cx="252000" cy="129322"/>
            </a:xfrm>
            <a:prstGeom prst="roundRect">
              <a:avLst/>
            </a:prstGeom>
            <a:solidFill>
              <a:srgbClr val="E0B9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BG" sz="700" b="1" spc="-30" dirty="0">
                  <a:solidFill>
                    <a:srgbClr val="16574C"/>
                  </a:solidFill>
                  <a:latin typeface="Red Hat Display" panose="02010503040201060303" pitchFamily="2" charset="77"/>
                </a:rPr>
                <a:t>A03</a:t>
              </a:r>
            </a:p>
          </p:txBody>
        </p:sp>
        <p:sp>
          <p:nvSpPr>
            <p:cNvPr id="410" name="TextBox 409">
              <a:extLst>
                <a:ext uri="{FF2B5EF4-FFF2-40B4-BE49-F238E27FC236}">
                  <a16:creationId xmlns:a16="http://schemas.microsoft.com/office/drawing/2014/main" id="{7D01B93C-12CC-7749-89B9-5A6ECFB5B37E}"/>
                </a:ext>
              </a:extLst>
            </p:cNvPr>
            <p:cNvSpPr txBox="1"/>
            <p:nvPr/>
          </p:nvSpPr>
          <p:spPr>
            <a:xfrm>
              <a:off x="7616986" y="764105"/>
              <a:ext cx="428773" cy="23038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ts val="2080"/>
                </a:lnSpc>
                <a:buClr>
                  <a:srgbClr val="16574C"/>
                </a:buClr>
                <a:tabLst>
                  <a:tab pos="398463" algn="l"/>
                  <a:tab pos="439738" algn="l"/>
                  <a:tab pos="523875" algn="l"/>
                </a:tabLst>
              </a:pPr>
              <a:r>
                <a:rPr lang="en-US" sz="800" b="1" spc="-30" dirty="0">
                  <a:solidFill>
                    <a:srgbClr val="16574C"/>
                  </a:solidFill>
                  <a:latin typeface="Red Hat Display" panose="02010503040201060303" pitchFamily="2" charset="77"/>
                  <a:ea typeface="Red Hat Display Light" panose="02010303040201060303" pitchFamily="2" charset="0"/>
                  <a:cs typeface="Red Hat Display Light" panose="02010303040201060303" pitchFamily="2" charset="0"/>
                </a:rPr>
                <a:t>HTTPS</a:t>
              </a:r>
              <a:endParaRPr lang="en-GB" sz="800" b="1" spc="-30" dirty="0">
                <a:solidFill>
                  <a:srgbClr val="16574C"/>
                </a:solidFill>
                <a:latin typeface="Red Hat Display" panose="02010503040201060303" pitchFamily="2" charset="77"/>
                <a:ea typeface="Red Hat Display Light" panose="02010303040201060303" pitchFamily="2" charset="0"/>
                <a:cs typeface="Red Hat Display Light" panose="02010303040201060303" pitchFamily="2" charset="0"/>
              </a:endParaRPr>
            </a:p>
          </p:txBody>
        </p:sp>
      </p:grpSp>
      <p:grpSp>
        <p:nvGrpSpPr>
          <p:cNvPr id="417" name="Group 416">
            <a:extLst>
              <a:ext uri="{FF2B5EF4-FFF2-40B4-BE49-F238E27FC236}">
                <a16:creationId xmlns:a16="http://schemas.microsoft.com/office/drawing/2014/main" id="{E762F719-A7DA-074E-A2B5-200C571A0330}"/>
              </a:ext>
            </a:extLst>
          </p:cNvPr>
          <p:cNvGrpSpPr/>
          <p:nvPr/>
        </p:nvGrpSpPr>
        <p:grpSpPr>
          <a:xfrm>
            <a:off x="5879129" y="4581857"/>
            <a:ext cx="252171" cy="339462"/>
            <a:chOff x="5879129" y="4569206"/>
            <a:chExt cx="285265" cy="384012"/>
          </a:xfrm>
        </p:grpSpPr>
        <p:pic>
          <p:nvPicPr>
            <p:cNvPr id="415" name="Graphic 414">
              <a:extLst>
                <a:ext uri="{FF2B5EF4-FFF2-40B4-BE49-F238E27FC236}">
                  <a16:creationId xmlns:a16="http://schemas.microsoft.com/office/drawing/2014/main" id="{D5F22287-24B2-2C44-B1E1-32B48F48BAD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5879129" y="4569206"/>
              <a:ext cx="285265" cy="384012"/>
            </a:xfrm>
            <a:prstGeom prst="rect">
              <a:avLst/>
            </a:prstGeom>
          </p:spPr>
        </p:pic>
        <p:sp>
          <p:nvSpPr>
            <p:cNvPr id="416" name="TextBox 415">
              <a:extLst>
                <a:ext uri="{FF2B5EF4-FFF2-40B4-BE49-F238E27FC236}">
                  <a16:creationId xmlns:a16="http://schemas.microsoft.com/office/drawing/2014/main" id="{792F8093-42CB-B944-A55D-790B6CABABE1}"/>
                </a:ext>
              </a:extLst>
            </p:cNvPr>
            <p:cNvSpPr txBox="1"/>
            <p:nvPr/>
          </p:nvSpPr>
          <p:spPr>
            <a:xfrm>
              <a:off x="5879129" y="4648824"/>
              <a:ext cx="285265" cy="13288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ts val="980"/>
                </a:lnSpc>
                <a:buClr>
                  <a:srgbClr val="16574C"/>
                </a:buClr>
                <a:tabLst>
                  <a:tab pos="398463" algn="l"/>
                  <a:tab pos="439738" algn="l"/>
                  <a:tab pos="523875" algn="l"/>
                </a:tabLst>
              </a:pPr>
              <a:r>
                <a:rPr lang="en-US" sz="600" spc="-50" dirty="0">
                  <a:solidFill>
                    <a:schemeClr val="bg1"/>
                  </a:solidFill>
                  <a:latin typeface="Red Hat Display Medium" panose="02010503040201060303" pitchFamily="2" charset="77"/>
                  <a:ea typeface="Red Hat Display Light" panose="02010303040201060303" pitchFamily="2" charset="0"/>
                  <a:cs typeface="Red Hat Display Light" panose="02010303040201060303" pitchFamily="2" charset="0"/>
                </a:rPr>
                <a:t>TA03</a:t>
              </a:r>
              <a:endParaRPr lang="en-GB" sz="600" spc="-50" dirty="0">
                <a:solidFill>
                  <a:schemeClr val="bg1"/>
                </a:solidFill>
                <a:latin typeface="Red Hat Display Medium" panose="02010503040201060303" pitchFamily="2" charset="77"/>
                <a:ea typeface="Red Hat Display Light" panose="02010303040201060303" pitchFamily="2" charset="0"/>
                <a:cs typeface="Red Hat Display Light" panose="02010303040201060303" pitchFamily="2" charset="0"/>
              </a:endParaRPr>
            </a:p>
          </p:txBody>
        </p:sp>
      </p:grpSp>
      <p:grpSp>
        <p:nvGrpSpPr>
          <p:cNvPr id="418" name="Group 417">
            <a:extLst>
              <a:ext uri="{FF2B5EF4-FFF2-40B4-BE49-F238E27FC236}">
                <a16:creationId xmlns:a16="http://schemas.microsoft.com/office/drawing/2014/main" id="{6DB4FC14-0162-3947-B071-941B7F2B67D4}"/>
              </a:ext>
            </a:extLst>
          </p:cNvPr>
          <p:cNvGrpSpPr/>
          <p:nvPr/>
        </p:nvGrpSpPr>
        <p:grpSpPr>
          <a:xfrm>
            <a:off x="5810232" y="3417482"/>
            <a:ext cx="252171" cy="339462"/>
            <a:chOff x="5879129" y="4569206"/>
            <a:chExt cx="285265" cy="384012"/>
          </a:xfrm>
        </p:grpSpPr>
        <p:pic>
          <p:nvPicPr>
            <p:cNvPr id="419" name="Graphic 418">
              <a:extLst>
                <a:ext uri="{FF2B5EF4-FFF2-40B4-BE49-F238E27FC236}">
                  <a16:creationId xmlns:a16="http://schemas.microsoft.com/office/drawing/2014/main" id="{4DDC2E21-F8A4-0D4A-B807-B684E1C001B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5879129" y="4569206"/>
              <a:ext cx="285265" cy="384012"/>
            </a:xfrm>
            <a:prstGeom prst="rect">
              <a:avLst/>
            </a:prstGeom>
          </p:spPr>
        </p:pic>
        <p:sp>
          <p:nvSpPr>
            <p:cNvPr id="420" name="TextBox 419">
              <a:extLst>
                <a:ext uri="{FF2B5EF4-FFF2-40B4-BE49-F238E27FC236}">
                  <a16:creationId xmlns:a16="http://schemas.microsoft.com/office/drawing/2014/main" id="{F75BA6E8-2728-814E-8116-767CC3D50CB7}"/>
                </a:ext>
              </a:extLst>
            </p:cNvPr>
            <p:cNvSpPr txBox="1"/>
            <p:nvPr/>
          </p:nvSpPr>
          <p:spPr>
            <a:xfrm>
              <a:off x="5879129" y="4648824"/>
              <a:ext cx="285265" cy="13288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ts val="980"/>
                </a:lnSpc>
                <a:buClr>
                  <a:srgbClr val="16574C"/>
                </a:buClr>
                <a:tabLst>
                  <a:tab pos="398463" algn="l"/>
                  <a:tab pos="439738" algn="l"/>
                  <a:tab pos="523875" algn="l"/>
                </a:tabLst>
              </a:pPr>
              <a:r>
                <a:rPr lang="en-US" sz="600" spc="-50" dirty="0">
                  <a:solidFill>
                    <a:schemeClr val="bg1"/>
                  </a:solidFill>
                  <a:latin typeface="Red Hat Display Medium" panose="02010503040201060303" pitchFamily="2" charset="77"/>
                  <a:ea typeface="Red Hat Display Light" panose="02010303040201060303" pitchFamily="2" charset="0"/>
                  <a:cs typeface="Red Hat Display Light" panose="02010303040201060303" pitchFamily="2" charset="0"/>
                </a:rPr>
                <a:t>TA04</a:t>
              </a:r>
              <a:endParaRPr lang="en-GB" sz="600" spc="-50" dirty="0">
                <a:solidFill>
                  <a:schemeClr val="bg1"/>
                </a:solidFill>
                <a:latin typeface="Red Hat Display Medium" panose="02010503040201060303" pitchFamily="2" charset="77"/>
                <a:ea typeface="Red Hat Display Light" panose="02010303040201060303" pitchFamily="2" charset="0"/>
                <a:cs typeface="Red Hat Display Light" panose="02010303040201060303" pitchFamily="2" charset="0"/>
              </a:endParaRPr>
            </a:p>
          </p:txBody>
        </p:sp>
      </p:grpSp>
      <p:grpSp>
        <p:nvGrpSpPr>
          <p:cNvPr id="421" name="Group 420">
            <a:extLst>
              <a:ext uri="{FF2B5EF4-FFF2-40B4-BE49-F238E27FC236}">
                <a16:creationId xmlns:a16="http://schemas.microsoft.com/office/drawing/2014/main" id="{EFA59BD3-8B47-564B-B6D5-C2983C2C7B85}"/>
              </a:ext>
            </a:extLst>
          </p:cNvPr>
          <p:cNvGrpSpPr/>
          <p:nvPr/>
        </p:nvGrpSpPr>
        <p:grpSpPr>
          <a:xfrm>
            <a:off x="5810232" y="1893482"/>
            <a:ext cx="252171" cy="339462"/>
            <a:chOff x="5879129" y="4569206"/>
            <a:chExt cx="285265" cy="384012"/>
          </a:xfrm>
        </p:grpSpPr>
        <p:pic>
          <p:nvPicPr>
            <p:cNvPr id="422" name="Graphic 421">
              <a:extLst>
                <a:ext uri="{FF2B5EF4-FFF2-40B4-BE49-F238E27FC236}">
                  <a16:creationId xmlns:a16="http://schemas.microsoft.com/office/drawing/2014/main" id="{3D4E8AE1-1394-7143-B2D5-4D2C6174B21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5879129" y="4569206"/>
              <a:ext cx="285265" cy="384012"/>
            </a:xfrm>
            <a:prstGeom prst="rect">
              <a:avLst/>
            </a:prstGeom>
          </p:spPr>
        </p:pic>
        <p:sp>
          <p:nvSpPr>
            <p:cNvPr id="423" name="TextBox 422">
              <a:extLst>
                <a:ext uri="{FF2B5EF4-FFF2-40B4-BE49-F238E27FC236}">
                  <a16:creationId xmlns:a16="http://schemas.microsoft.com/office/drawing/2014/main" id="{80D9E3FE-FD19-1941-BC69-4B6EAA40C36A}"/>
                </a:ext>
              </a:extLst>
            </p:cNvPr>
            <p:cNvSpPr txBox="1"/>
            <p:nvPr/>
          </p:nvSpPr>
          <p:spPr>
            <a:xfrm>
              <a:off x="5879129" y="4648824"/>
              <a:ext cx="285265" cy="13288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ts val="980"/>
                </a:lnSpc>
                <a:buClr>
                  <a:srgbClr val="16574C"/>
                </a:buClr>
                <a:tabLst>
                  <a:tab pos="398463" algn="l"/>
                  <a:tab pos="439738" algn="l"/>
                  <a:tab pos="523875" algn="l"/>
                </a:tabLst>
              </a:pPr>
              <a:r>
                <a:rPr lang="en-US" sz="600" spc="-50" dirty="0">
                  <a:solidFill>
                    <a:schemeClr val="bg1"/>
                  </a:solidFill>
                  <a:latin typeface="Red Hat Display Medium" panose="02010503040201060303" pitchFamily="2" charset="77"/>
                  <a:ea typeface="Red Hat Display Light" panose="02010303040201060303" pitchFamily="2" charset="0"/>
                  <a:cs typeface="Red Hat Display Light" panose="02010303040201060303" pitchFamily="2" charset="0"/>
                </a:rPr>
                <a:t>TA02</a:t>
              </a:r>
              <a:endParaRPr lang="en-GB" sz="600" spc="-50" dirty="0">
                <a:solidFill>
                  <a:schemeClr val="bg1"/>
                </a:solidFill>
                <a:latin typeface="Red Hat Display Medium" panose="02010503040201060303" pitchFamily="2" charset="77"/>
                <a:ea typeface="Red Hat Display Light" panose="02010303040201060303" pitchFamily="2" charset="0"/>
                <a:cs typeface="Red Hat Display Light" panose="02010303040201060303" pitchFamily="2" charset="0"/>
              </a:endParaRPr>
            </a:p>
          </p:txBody>
        </p:sp>
      </p:grpSp>
      <p:grpSp>
        <p:nvGrpSpPr>
          <p:cNvPr id="424" name="Group 423">
            <a:extLst>
              <a:ext uri="{FF2B5EF4-FFF2-40B4-BE49-F238E27FC236}">
                <a16:creationId xmlns:a16="http://schemas.microsoft.com/office/drawing/2014/main" id="{88ACD444-7A4F-854D-A90A-EFE32A5784DF}"/>
              </a:ext>
            </a:extLst>
          </p:cNvPr>
          <p:cNvGrpSpPr/>
          <p:nvPr/>
        </p:nvGrpSpPr>
        <p:grpSpPr>
          <a:xfrm>
            <a:off x="6374677" y="1893482"/>
            <a:ext cx="252171" cy="339462"/>
            <a:chOff x="5879129" y="4569206"/>
            <a:chExt cx="285265" cy="384012"/>
          </a:xfrm>
        </p:grpSpPr>
        <p:pic>
          <p:nvPicPr>
            <p:cNvPr id="425" name="Graphic 424">
              <a:extLst>
                <a:ext uri="{FF2B5EF4-FFF2-40B4-BE49-F238E27FC236}">
                  <a16:creationId xmlns:a16="http://schemas.microsoft.com/office/drawing/2014/main" id="{28B71A2E-F947-1849-BB0E-68553AF5456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5879129" y="4569206"/>
              <a:ext cx="285265" cy="384012"/>
            </a:xfrm>
            <a:prstGeom prst="rect">
              <a:avLst/>
            </a:prstGeom>
          </p:spPr>
        </p:pic>
        <p:sp>
          <p:nvSpPr>
            <p:cNvPr id="426" name="TextBox 425">
              <a:extLst>
                <a:ext uri="{FF2B5EF4-FFF2-40B4-BE49-F238E27FC236}">
                  <a16:creationId xmlns:a16="http://schemas.microsoft.com/office/drawing/2014/main" id="{09E93C68-A36D-A844-8D26-A0265DFBDB9D}"/>
                </a:ext>
              </a:extLst>
            </p:cNvPr>
            <p:cNvSpPr txBox="1"/>
            <p:nvPr/>
          </p:nvSpPr>
          <p:spPr>
            <a:xfrm>
              <a:off x="5879129" y="4648824"/>
              <a:ext cx="285265" cy="13288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ts val="980"/>
                </a:lnSpc>
                <a:buClr>
                  <a:srgbClr val="16574C"/>
                </a:buClr>
                <a:tabLst>
                  <a:tab pos="398463" algn="l"/>
                  <a:tab pos="439738" algn="l"/>
                  <a:tab pos="523875" algn="l"/>
                </a:tabLst>
              </a:pPr>
              <a:r>
                <a:rPr lang="en-US" sz="600" spc="-50" dirty="0">
                  <a:solidFill>
                    <a:schemeClr val="bg1"/>
                  </a:solidFill>
                  <a:latin typeface="Red Hat Display Medium" panose="02010503040201060303" pitchFamily="2" charset="77"/>
                  <a:ea typeface="Red Hat Display Light" panose="02010303040201060303" pitchFamily="2" charset="0"/>
                  <a:cs typeface="Red Hat Display Light" panose="02010303040201060303" pitchFamily="2" charset="0"/>
                </a:rPr>
                <a:t>TA01</a:t>
              </a:r>
              <a:endParaRPr lang="en-GB" sz="600" spc="-50" dirty="0">
                <a:solidFill>
                  <a:schemeClr val="bg1"/>
                </a:solidFill>
                <a:latin typeface="Red Hat Display Medium" panose="02010503040201060303" pitchFamily="2" charset="77"/>
                <a:ea typeface="Red Hat Display Light" panose="02010303040201060303" pitchFamily="2" charset="0"/>
                <a:cs typeface="Red Hat Display Light" panose="02010303040201060303" pitchFamily="2" charset="0"/>
              </a:endParaRPr>
            </a:p>
          </p:txBody>
        </p:sp>
      </p:grpSp>
      <p:grpSp>
        <p:nvGrpSpPr>
          <p:cNvPr id="427" name="Group 426">
            <a:extLst>
              <a:ext uri="{FF2B5EF4-FFF2-40B4-BE49-F238E27FC236}">
                <a16:creationId xmlns:a16="http://schemas.microsoft.com/office/drawing/2014/main" id="{D65A4A05-9F0F-7941-9CED-69C04BC0D702}"/>
              </a:ext>
            </a:extLst>
          </p:cNvPr>
          <p:cNvGrpSpPr/>
          <p:nvPr/>
        </p:nvGrpSpPr>
        <p:grpSpPr>
          <a:xfrm>
            <a:off x="10444679" y="1893482"/>
            <a:ext cx="252171" cy="339462"/>
            <a:chOff x="5879129" y="4569206"/>
            <a:chExt cx="285265" cy="384012"/>
          </a:xfrm>
        </p:grpSpPr>
        <p:pic>
          <p:nvPicPr>
            <p:cNvPr id="428" name="Graphic 427">
              <a:extLst>
                <a:ext uri="{FF2B5EF4-FFF2-40B4-BE49-F238E27FC236}">
                  <a16:creationId xmlns:a16="http://schemas.microsoft.com/office/drawing/2014/main" id="{2D83BDBF-CE62-4442-B6F7-7F7C4ABFB2C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5879129" y="4569206"/>
              <a:ext cx="285265" cy="384012"/>
            </a:xfrm>
            <a:prstGeom prst="rect">
              <a:avLst/>
            </a:prstGeom>
          </p:spPr>
        </p:pic>
        <p:sp>
          <p:nvSpPr>
            <p:cNvPr id="429" name="TextBox 428">
              <a:extLst>
                <a:ext uri="{FF2B5EF4-FFF2-40B4-BE49-F238E27FC236}">
                  <a16:creationId xmlns:a16="http://schemas.microsoft.com/office/drawing/2014/main" id="{25301159-941F-374A-9724-7A5E48A3A925}"/>
                </a:ext>
              </a:extLst>
            </p:cNvPr>
            <p:cNvSpPr txBox="1"/>
            <p:nvPr/>
          </p:nvSpPr>
          <p:spPr>
            <a:xfrm>
              <a:off x="5879129" y="4648824"/>
              <a:ext cx="285265" cy="13288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ts val="980"/>
                </a:lnSpc>
                <a:buClr>
                  <a:srgbClr val="16574C"/>
                </a:buClr>
                <a:tabLst>
                  <a:tab pos="398463" algn="l"/>
                  <a:tab pos="439738" algn="l"/>
                  <a:tab pos="523875" algn="l"/>
                </a:tabLst>
              </a:pPr>
              <a:r>
                <a:rPr lang="en-US" sz="600" spc="-50" dirty="0">
                  <a:solidFill>
                    <a:schemeClr val="bg1"/>
                  </a:solidFill>
                  <a:latin typeface="Red Hat Display Medium" panose="02010503040201060303" pitchFamily="2" charset="77"/>
                  <a:ea typeface="Red Hat Display Light" panose="02010303040201060303" pitchFamily="2" charset="0"/>
                  <a:cs typeface="Red Hat Display Light" panose="02010303040201060303" pitchFamily="2" charset="0"/>
                </a:rPr>
                <a:t>TA05</a:t>
              </a:r>
              <a:endParaRPr lang="en-GB" sz="600" spc="-50" dirty="0">
                <a:solidFill>
                  <a:schemeClr val="bg1"/>
                </a:solidFill>
                <a:latin typeface="Red Hat Display Medium" panose="02010503040201060303" pitchFamily="2" charset="77"/>
                <a:ea typeface="Red Hat Display Light" panose="02010303040201060303" pitchFamily="2" charset="0"/>
                <a:cs typeface="Red Hat Display Light" panose="02010303040201060303" pitchFamily="2" charset="0"/>
              </a:endParaRPr>
            </a:p>
          </p:txBody>
        </p:sp>
      </p:grpSp>
      <p:grpSp>
        <p:nvGrpSpPr>
          <p:cNvPr id="430" name="Group 429">
            <a:extLst>
              <a:ext uri="{FF2B5EF4-FFF2-40B4-BE49-F238E27FC236}">
                <a16:creationId xmlns:a16="http://schemas.microsoft.com/office/drawing/2014/main" id="{69CE8C69-F997-4F4F-A166-6FE871F4C8FD}"/>
              </a:ext>
            </a:extLst>
          </p:cNvPr>
          <p:cNvGrpSpPr/>
          <p:nvPr/>
        </p:nvGrpSpPr>
        <p:grpSpPr>
          <a:xfrm>
            <a:off x="10734012" y="1893482"/>
            <a:ext cx="252171" cy="339462"/>
            <a:chOff x="5879129" y="4569206"/>
            <a:chExt cx="285265" cy="384012"/>
          </a:xfrm>
        </p:grpSpPr>
        <p:pic>
          <p:nvPicPr>
            <p:cNvPr id="431" name="Graphic 430">
              <a:extLst>
                <a:ext uri="{FF2B5EF4-FFF2-40B4-BE49-F238E27FC236}">
                  <a16:creationId xmlns:a16="http://schemas.microsoft.com/office/drawing/2014/main" id="{F29CBAE6-2789-6041-8876-427C7212DFF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5879129" y="4569206"/>
              <a:ext cx="285265" cy="384012"/>
            </a:xfrm>
            <a:prstGeom prst="rect">
              <a:avLst/>
            </a:prstGeom>
          </p:spPr>
        </p:pic>
        <p:sp>
          <p:nvSpPr>
            <p:cNvPr id="432" name="TextBox 431">
              <a:extLst>
                <a:ext uri="{FF2B5EF4-FFF2-40B4-BE49-F238E27FC236}">
                  <a16:creationId xmlns:a16="http://schemas.microsoft.com/office/drawing/2014/main" id="{A6772F83-A212-144C-82D1-AA589CC02740}"/>
                </a:ext>
              </a:extLst>
            </p:cNvPr>
            <p:cNvSpPr txBox="1"/>
            <p:nvPr/>
          </p:nvSpPr>
          <p:spPr>
            <a:xfrm>
              <a:off x="5879129" y="4648824"/>
              <a:ext cx="285265" cy="13288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ts val="980"/>
                </a:lnSpc>
                <a:buClr>
                  <a:srgbClr val="16574C"/>
                </a:buClr>
                <a:tabLst>
                  <a:tab pos="398463" algn="l"/>
                  <a:tab pos="439738" algn="l"/>
                  <a:tab pos="523875" algn="l"/>
                </a:tabLst>
              </a:pPr>
              <a:r>
                <a:rPr lang="en-US" sz="600" spc="-50" dirty="0">
                  <a:solidFill>
                    <a:schemeClr val="bg1"/>
                  </a:solidFill>
                  <a:latin typeface="Red Hat Display Medium" panose="02010503040201060303" pitchFamily="2" charset="77"/>
                  <a:ea typeface="Red Hat Display Light" panose="02010303040201060303" pitchFamily="2" charset="0"/>
                  <a:cs typeface="Red Hat Display Light" panose="02010303040201060303" pitchFamily="2" charset="0"/>
                </a:rPr>
                <a:t>TA06</a:t>
              </a:r>
              <a:endParaRPr lang="en-GB" sz="600" spc="-50" dirty="0">
                <a:solidFill>
                  <a:schemeClr val="bg1"/>
                </a:solidFill>
                <a:latin typeface="Red Hat Display Medium" panose="02010503040201060303" pitchFamily="2" charset="77"/>
                <a:ea typeface="Red Hat Display Light" panose="02010303040201060303" pitchFamily="2" charset="0"/>
                <a:cs typeface="Red Hat Display Light" panose="02010303040201060303" pitchFamily="2" charset="0"/>
              </a:endParaRPr>
            </a:p>
          </p:txBody>
        </p:sp>
      </p:grpSp>
      <p:grpSp>
        <p:nvGrpSpPr>
          <p:cNvPr id="433" name="Group 432">
            <a:extLst>
              <a:ext uri="{FF2B5EF4-FFF2-40B4-BE49-F238E27FC236}">
                <a16:creationId xmlns:a16="http://schemas.microsoft.com/office/drawing/2014/main" id="{3A7E8931-5F28-434D-9AC7-D967AE71685D}"/>
              </a:ext>
            </a:extLst>
          </p:cNvPr>
          <p:cNvGrpSpPr/>
          <p:nvPr/>
        </p:nvGrpSpPr>
        <p:grpSpPr>
          <a:xfrm>
            <a:off x="11005056" y="1893482"/>
            <a:ext cx="252171" cy="339462"/>
            <a:chOff x="5879129" y="4569206"/>
            <a:chExt cx="285265" cy="384012"/>
          </a:xfrm>
        </p:grpSpPr>
        <p:pic>
          <p:nvPicPr>
            <p:cNvPr id="434" name="Graphic 433">
              <a:extLst>
                <a:ext uri="{FF2B5EF4-FFF2-40B4-BE49-F238E27FC236}">
                  <a16:creationId xmlns:a16="http://schemas.microsoft.com/office/drawing/2014/main" id="{CFACDBD4-9CDF-444A-BA76-FE6900E885D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5879129" y="4569206"/>
              <a:ext cx="285265" cy="384012"/>
            </a:xfrm>
            <a:prstGeom prst="rect">
              <a:avLst/>
            </a:prstGeom>
          </p:spPr>
        </p:pic>
        <p:sp>
          <p:nvSpPr>
            <p:cNvPr id="435" name="TextBox 434">
              <a:extLst>
                <a:ext uri="{FF2B5EF4-FFF2-40B4-BE49-F238E27FC236}">
                  <a16:creationId xmlns:a16="http://schemas.microsoft.com/office/drawing/2014/main" id="{2F302A52-236A-034E-9C7A-2FC66B4B2DB4}"/>
                </a:ext>
              </a:extLst>
            </p:cNvPr>
            <p:cNvSpPr txBox="1"/>
            <p:nvPr/>
          </p:nvSpPr>
          <p:spPr>
            <a:xfrm>
              <a:off x="5879129" y="4648824"/>
              <a:ext cx="285265" cy="13288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ts val="980"/>
                </a:lnSpc>
                <a:buClr>
                  <a:srgbClr val="16574C"/>
                </a:buClr>
                <a:tabLst>
                  <a:tab pos="398463" algn="l"/>
                  <a:tab pos="439738" algn="l"/>
                  <a:tab pos="523875" algn="l"/>
                </a:tabLst>
              </a:pPr>
              <a:r>
                <a:rPr lang="en-US" sz="600" spc="-50" dirty="0">
                  <a:solidFill>
                    <a:schemeClr val="bg1"/>
                  </a:solidFill>
                  <a:latin typeface="Red Hat Display Medium" panose="02010503040201060303" pitchFamily="2" charset="77"/>
                  <a:ea typeface="Red Hat Display Light" panose="02010303040201060303" pitchFamily="2" charset="0"/>
                  <a:cs typeface="Red Hat Display Light" panose="02010303040201060303" pitchFamily="2" charset="0"/>
                </a:rPr>
                <a:t>TA07</a:t>
              </a:r>
              <a:endParaRPr lang="en-GB" sz="600" spc="-50" dirty="0">
                <a:solidFill>
                  <a:schemeClr val="bg1"/>
                </a:solidFill>
                <a:latin typeface="Red Hat Display Medium" panose="02010503040201060303" pitchFamily="2" charset="77"/>
                <a:ea typeface="Red Hat Display Light" panose="02010303040201060303" pitchFamily="2" charset="0"/>
                <a:cs typeface="Red Hat Display Light" panose="02010303040201060303" pitchFamily="2" charset="0"/>
              </a:endParaRPr>
            </a:p>
          </p:txBody>
        </p:sp>
      </p:grpSp>
      <p:grpSp>
        <p:nvGrpSpPr>
          <p:cNvPr id="439" name="Group 438">
            <a:extLst>
              <a:ext uri="{FF2B5EF4-FFF2-40B4-BE49-F238E27FC236}">
                <a16:creationId xmlns:a16="http://schemas.microsoft.com/office/drawing/2014/main" id="{9E96278D-37A6-F747-970A-DC3645F3E3CE}"/>
              </a:ext>
            </a:extLst>
          </p:cNvPr>
          <p:cNvGrpSpPr/>
          <p:nvPr/>
        </p:nvGrpSpPr>
        <p:grpSpPr>
          <a:xfrm>
            <a:off x="9444121" y="3913472"/>
            <a:ext cx="426592" cy="312164"/>
            <a:chOff x="2975915" y="3931368"/>
            <a:chExt cx="500932" cy="354386"/>
          </a:xfrm>
        </p:grpSpPr>
        <p:sp>
          <p:nvSpPr>
            <p:cNvPr id="437" name="Oval 436">
              <a:extLst>
                <a:ext uri="{FF2B5EF4-FFF2-40B4-BE49-F238E27FC236}">
                  <a16:creationId xmlns:a16="http://schemas.microsoft.com/office/drawing/2014/main" id="{5B82974E-DE39-0E4B-9634-9AE17491EA39}"/>
                </a:ext>
              </a:extLst>
            </p:cNvPr>
            <p:cNvSpPr/>
            <p:nvPr/>
          </p:nvSpPr>
          <p:spPr>
            <a:xfrm>
              <a:off x="2975915" y="4198289"/>
              <a:ext cx="500932" cy="87465"/>
            </a:xfrm>
            <a:prstGeom prst="ellipse">
              <a:avLst/>
            </a:prstGeom>
            <a:solidFill>
              <a:srgbClr val="1657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G" dirty="0"/>
            </a:p>
          </p:txBody>
        </p:sp>
        <p:sp>
          <p:nvSpPr>
            <p:cNvPr id="438" name="Rectangle 437">
              <a:extLst>
                <a:ext uri="{FF2B5EF4-FFF2-40B4-BE49-F238E27FC236}">
                  <a16:creationId xmlns:a16="http://schemas.microsoft.com/office/drawing/2014/main" id="{8D78034A-4D25-A84B-940C-80F5A615B5B5}"/>
                </a:ext>
              </a:extLst>
            </p:cNvPr>
            <p:cNvSpPr/>
            <p:nvPr/>
          </p:nvSpPr>
          <p:spPr>
            <a:xfrm>
              <a:off x="2975915" y="3975100"/>
              <a:ext cx="500932" cy="266922"/>
            </a:xfrm>
            <a:prstGeom prst="rect">
              <a:avLst/>
            </a:prstGeom>
            <a:solidFill>
              <a:srgbClr val="1657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G"/>
            </a:p>
          </p:txBody>
        </p:sp>
        <p:sp>
          <p:nvSpPr>
            <p:cNvPr id="436" name="Oval 435">
              <a:extLst>
                <a:ext uri="{FF2B5EF4-FFF2-40B4-BE49-F238E27FC236}">
                  <a16:creationId xmlns:a16="http://schemas.microsoft.com/office/drawing/2014/main" id="{E7AA9838-273C-0D45-ADDB-401DBA149056}"/>
                </a:ext>
              </a:extLst>
            </p:cNvPr>
            <p:cNvSpPr/>
            <p:nvPr/>
          </p:nvSpPr>
          <p:spPr>
            <a:xfrm>
              <a:off x="2979090" y="3931368"/>
              <a:ext cx="497757" cy="87465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16574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G" dirty="0"/>
            </a:p>
          </p:txBody>
        </p:sp>
      </p:grpSp>
      <p:grpSp>
        <p:nvGrpSpPr>
          <p:cNvPr id="442" name="Group 441">
            <a:extLst>
              <a:ext uri="{FF2B5EF4-FFF2-40B4-BE49-F238E27FC236}">
                <a16:creationId xmlns:a16="http://schemas.microsoft.com/office/drawing/2014/main" id="{325F6157-E437-6E40-BA78-DC00D141753F}"/>
              </a:ext>
            </a:extLst>
          </p:cNvPr>
          <p:cNvGrpSpPr/>
          <p:nvPr/>
        </p:nvGrpSpPr>
        <p:grpSpPr>
          <a:xfrm>
            <a:off x="10715709" y="4006341"/>
            <a:ext cx="426592" cy="312164"/>
            <a:chOff x="2975915" y="3931368"/>
            <a:chExt cx="500932" cy="354386"/>
          </a:xfrm>
        </p:grpSpPr>
        <p:sp>
          <p:nvSpPr>
            <p:cNvPr id="443" name="Oval 442">
              <a:extLst>
                <a:ext uri="{FF2B5EF4-FFF2-40B4-BE49-F238E27FC236}">
                  <a16:creationId xmlns:a16="http://schemas.microsoft.com/office/drawing/2014/main" id="{CEFF15D1-C35A-6E4B-BF86-26644C1ABEA1}"/>
                </a:ext>
              </a:extLst>
            </p:cNvPr>
            <p:cNvSpPr/>
            <p:nvPr/>
          </p:nvSpPr>
          <p:spPr>
            <a:xfrm>
              <a:off x="2975915" y="4198289"/>
              <a:ext cx="500932" cy="87465"/>
            </a:xfrm>
            <a:prstGeom prst="ellipse">
              <a:avLst/>
            </a:prstGeom>
            <a:solidFill>
              <a:srgbClr val="1657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G" dirty="0"/>
            </a:p>
          </p:txBody>
        </p:sp>
        <p:sp>
          <p:nvSpPr>
            <p:cNvPr id="444" name="Rectangle 443">
              <a:extLst>
                <a:ext uri="{FF2B5EF4-FFF2-40B4-BE49-F238E27FC236}">
                  <a16:creationId xmlns:a16="http://schemas.microsoft.com/office/drawing/2014/main" id="{9C184F00-6484-8747-8434-C1167DB519AF}"/>
                </a:ext>
              </a:extLst>
            </p:cNvPr>
            <p:cNvSpPr/>
            <p:nvPr/>
          </p:nvSpPr>
          <p:spPr>
            <a:xfrm>
              <a:off x="2975915" y="3975100"/>
              <a:ext cx="500932" cy="266922"/>
            </a:xfrm>
            <a:prstGeom prst="rect">
              <a:avLst/>
            </a:prstGeom>
            <a:solidFill>
              <a:srgbClr val="1657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G"/>
            </a:p>
          </p:txBody>
        </p:sp>
        <p:sp>
          <p:nvSpPr>
            <p:cNvPr id="445" name="Oval 444">
              <a:extLst>
                <a:ext uri="{FF2B5EF4-FFF2-40B4-BE49-F238E27FC236}">
                  <a16:creationId xmlns:a16="http://schemas.microsoft.com/office/drawing/2014/main" id="{911F7A47-A418-544A-B128-6DD6CB97DA42}"/>
                </a:ext>
              </a:extLst>
            </p:cNvPr>
            <p:cNvSpPr/>
            <p:nvPr/>
          </p:nvSpPr>
          <p:spPr>
            <a:xfrm>
              <a:off x="2979090" y="3931368"/>
              <a:ext cx="497757" cy="87465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16574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G" dirty="0"/>
            </a:p>
          </p:txBody>
        </p:sp>
      </p:grpSp>
      <p:sp>
        <p:nvSpPr>
          <p:cNvPr id="446" name="Rounded Rectangle 445">
            <a:extLst>
              <a:ext uri="{FF2B5EF4-FFF2-40B4-BE49-F238E27FC236}">
                <a16:creationId xmlns:a16="http://schemas.microsoft.com/office/drawing/2014/main" id="{34320C86-B0EE-A746-B371-E6B4A5A9F78D}"/>
              </a:ext>
            </a:extLst>
          </p:cNvPr>
          <p:cNvSpPr/>
          <p:nvPr/>
        </p:nvSpPr>
        <p:spPr>
          <a:xfrm>
            <a:off x="10477113" y="4005335"/>
            <a:ext cx="252000" cy="129322"/>
          </a:xfrm>
          <a:prstGeom prst="roundRect">
            <a:avLst/>
          </a:prstGeom>
          <a:solidFill>
            <a:srgbClr val="E0B9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BG" sz="700" b="1" spc="-30" dirty="0">
                <a:solidFill>
                  <a:srgbClr val="16574C"/>
                </a:solidFill>
                <a:latin typeface="Red Hat Display" panose="02010503040201060303" pitchFamily="2" charset="77"/>
              </a:rPr>
              <a:t>A14</a:t>
            </a:r>
          </a:p>
        </p:txBody>
      </p:sp>
      <p:grpSp>
        <p:nvGrpSpPr>
          <p:cNvPr id="447" name="Group 446">
            <a:extLst>
              <a:ext uri="{FF2B5EF4-FFF2-40B4-BE49-F238E27FC236}">
                <a16:creationId xmlns:a16="http://schemas.microsoft.com/office/drawing/2014/main" id="{BFDA87CF-232E-4643-A288-8EC2AEDCE8BB}"/>
              </a:ext>
            </a:extLst>
          </p:cNvPr>
          <p:cNvGrpSpPr/>
          <p:nvPr/>
        </p:nvGrpSpPr>
        <p:grpSpPr>
          <a:xfrm>
            <a:off x="10715709" y="2963353"/>
            <a:ext cx="426592" cy="312164"/>
            <a:chOff x="2975915" y="3931368"/>
            <a:chExt cx="500932" cy="354386"/>
          </a:xfrm>
        </p:grpSpPr>
        <p:sp>
          <p:nvSpPr>
            <p:cNvPr id="448" name="Oval 447">
              <a:extLst>
                <a:ext uri="{FF2B5EF4-FFF2-40B4-BE49-F238E27FC236}">
                  <a16:creationId xmlns:a16="http://schemas.microsoft.com/office/drawing/2014/main" id="{53ACED8E-AF26-2845-AD72-69B92C97D75F}"/>
                </a:ext>
              </a:extLst>
            </p:cNvPr>
            <p:cNvSpPr/>
            <p:nvPr/>
          </p:nvSpPr>
          <p:spPr>
            <a:xfrm>
              <a:off x="2975915" y="4198289"/>
              <a:ext cx="500932" cy="87465"/>
            </a:xfrm>
            <a:prstGeom prst="ellipse">
              <a:avLst/>
            </a:prstGeom>
            <a:solidFill>
              <a:srgbClr val="1657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G" dirty="0"/>
            </a:p>
          </p:txBody>
        </p:sp>
        <p:sp>
          <p:nvSpPr>
            <p:cNvPr id="449" name="Rectangle 448">
              <a:extLst>
                <a:ext uri="{FF2B5EF4-FFF2-40B4-BE49-F238E27FC236}">
                  <a16:creationId xmlns:a16="http://schemas.microsoft.com/office/drawing/2014/main" id="{C8A70744-3129-0D4F-9E8E-B47171BC7652}"/>
                </a:ext>
              </a:extLst>
            </p:cNvPr>
            <p:cNvSpPr/>
            <p:nvPr/>
          </p:nvSpPr>
          <p:spPr>
            <a:xfrm>
              <a:off x="2975915" y="3975100"/>
              <a:ext cx="500932" cy="266922"/>
            </a:xfrm>
            <a:prstGeom prst="rect">
              <a:avLst/>
            </a:prstGeom>
            <a:solidFill>
              <a:srgbClr val="1657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G"/>
            </a:p>
          </p:txBody>
        </p:sp>
        <p:sp>
          <p:nvSpPr>
            <p:cNvPr id="450" name="Oval 449">
              <a:extLst>
                <a:ext uri="{FF2B5EF4-FFF2-40B4-BE49-F238E27FC236}">
                  <a16:creationId xmlns:a16="http://schemas.microsoft.com/office/drawing/2014/main" id="{4C2D9E40-30AA-E44A-B774-B1216265AB66}"/>
                </a:ext>
              </a:extLst>
            </p:cNvPr>
            <p:cNvSpPr/>
            <p:nvPr/>
          </p:nvSpPr>
          <p:spPr>
            <a:xfrm>
              <a:off x="2979090" y="3931368"/>
              <a:ext cx="497757" cy="87465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16574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G" dirty="0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AB80AFF0-FAF6-1943-86E2-ADFB59BDAD1C}"/>
              </a:ext>
            </a:extLst>
          </p:cNvPr>
          <p:cNvSpPr/>
          <p:nvPr/>
        </p:nvSpPr>
        <p:spPr>
          <a:xfrm>
            <a:off x="9787231" y="6091615"/>
            <a:ext cx="1631764" cy="3824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450"/>
              </a:lnSpc>
              <a:spcAft>
                <a:spcPts val="1200"/>
              </a:spcAft>
              <a:buClr>
                <a:srgbClr val="16574C"/>
              </a:buClr>
              <a:tabLst>
                <a:tab pos="398463" algn="l"/>
                <a:tab pos="439738" algn="l"/>
                <a:tab pos="523875" algn="l"/>
              </a:tabLst>
            </a:pPr>
            <a:r>
              <a:rPr lang="en-GB" sz="1400" dirty="0"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Credits: </a:t>
            </a:r>
            <a:r>
              <a:rPr lang="en-GB" sz="1400" dirty="0">
                <a:solidFill>
                  <a:srgbClr val="16574C"/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Synopsys</a:t>
            </a:r>
            <a:endParaRPr lang="en-GB" sz="1400" dirty="0">
              <a:solidFill>
                <a:srgbClr val="16574C"/>
              </a:solidFill>
              <a:latin typeface="Red Hat Display Light" panose="02010303040201060303" pitchFamily="2" charset="0"/>
              <a:ea typeface="Red Hat Display Light" panose="02010303040201060303" pitchFamily="2" charset="0"/>
              <a:cs typeface="Red Hat Display Light" panose="02010303040201060303" pitchFamily="2" charset="0"/>
            </a:endParaRPr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35162AB4-4897-0D47-8813-C7B6FFFEAF0E}"/>
              </a:ext>
            </a:extLst>
          </p:cNvPr>
          <p:cNvSpPr txBox="1"/>
          <p:nvPr/>
        </p:nvSpPr>
        <p:spPr>
          <a:xfrm>
            <a:off x="2286947" y="2476315"/>
            <a:ext cx="603908" cy="32002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ts val="2740"/>
              </a:lnSpc>
              <a:spcAft>
                <a:spcPts val="3000"/>
              </a:spcAft>
              <a:buClr>
                <a:srgbClr val="16574C"/>
              </a:buClr>
              <a:tabLst>
                <a:tab pos="398463" algn="l"/>
                <a:tab pos="439738" algn="l"/>
                <a:tab pos="523875" algn="l"/>
              </a:tabLst>
            </a:pPr>
            <a:r>
              <a:rPr lang="bg-BG" sz="1700" b="1" dirty="0">
                <a:solidFill>
                  <a:srgbClr val="16574C"/>
                </a:solidFill>
                <a:latin typeface="Red Hat Display Black" panose="02010503040201060303" pitchFamily="2" charset="77"/>
              </a:rPr>
              <a:t>0</a:t>
            </a:r>
            <a:r>
              <a:rPr lang="en-US" sz="1700" b="1" dirty="0">
                <a:solidFill>
                  <a:srgbClr val="16574C"/>
                </a:solidFill>
                <a:latin typeface="Red Hat Display Black" panose="02010503040201060303" pitchFamily="2" charset="77"/>
              </a:rPr>
              <a:t>1</a:t>
            </a:r>
            <a:endParaRPr lang="en-GB" sz="1700" dirty="0">
              <a:solidFill>
                <a:srgbClr val="16574C"/>
              </a:solidFill>
              <a:latin typeface="Red Hat Display Light" panose="02010303040201060303" pitchFamily="2" charset="0"/>
              <a:ea typeface="Red Hat Display Light" panose="02010303040201060303" pitchFamily="2" charset="0"/>
              <a:cs typeface="Red Hat Display Light" panose="02010303040201060303" pitchFamily="2" charset="0"/>
            </a:endParaRP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F3E64A63-8E9B-4F4F-A3DD-621E3D9DC388}"/>
              </a:ext>
            </a:extLst>
          </p:cNvPr>
          <p:cNvSpPr txBox="1"/>
          <p:nvPr/>
        </p:nvSpPr>
        <p:spPr>
          <a:xfrm>
            <a:off x="1655733" y="2739924"/>
            <a:ext cx="791144" cy="24808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ts val="2080"/>
              </a:lnSpc>
              <a:spcAft>
                <a:spcPts val="3000"/>
              </a:spcAft>
              <a:buClr>
                <a:srgbClr val="16574C"/>
              </a:buClr>
              <a:tabLst>
                <a:tab pos="398463" algn="l"/>
                <a:tab pos="439738" algn="l"/>
                <a:tab pos="523875" algn="l"/>
              </a:tabLst>
            </a:pPr>
            <a:r>
              <a:rPr lang="en-GB" sz="1300" b="1" spc="-30" dirty="0">
                <a:solidFill>
                  <a:srgbClr val="16574C"/>
                </a:solidFill>
                <a:latin typeface="Red Hat Display" panose="02010503040201060303" pitchFamily="2" charset="77"/>
                <a:ea typeface="Red Hat Display Light" panose="02010303040201060303" pitchFamily="2" charset="0"/>
                <a:cs typeface="Red Hat Display Light" panose="02010303040201060303" pitchFamily="2" charset="0"/>
              </a:rPr>
              <a:t>Define</a:t>
            </a:r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B54B24B5-3B41-BA4B-87F5-762D4B8C6277}"/>
              </a:ext>
            </a:extLst>
          </p:cNvPr>
          <p:cNvSpPr txBox="1"/>
          <p:nvPr/>
        </p:nvSpPr>
        <p:spPr>
          <a:xfrm>
            <a:off x="3095473" y="3003459"/>
            <a:ext cx="936312" cy="2342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ts val="2080"/>
              </a:lnSpc>
              <a:spcAft>
                <a:spcPts val="3000"/>
              </a:spcAft>
              <a:buClr>
                <a:srgbClr val="16574C"/>
              </a:buClr>
              <a:tabLst>
                <a:tab pos="398463" algn="l"/>
                <a:tab pos="439738" algn="l"/>
                <a:tab pos="523875" algn="l"/>
              </a:tabLst>
            </a:pPr>
            <a:r>
              <a:rPr lang="en-US" sz="1300" b="1" spc="-30" dirty="0">
                <a:solidFill>
                  <a:schemeClr val="bg1"/>
                </a:solidFill>
                <a:latin typeface="Red Hat Display" panose="02010503040201060303" pitchFamily="2" charset="77"/>
                <a:ea typeface="Red Hat Display Light" panose="02010303040201060303" pitchFamily="2" charset="0"/>
                <a:cs typeface="Red Hat Display Light" panose="02010303040201060303" pitchFamily="2" charset="0"/>
              </a:rPr>
              <a:t>Diagram</a:t>
            </a:r>
            <a:endParaRPr lang="en-GB" sz="1300" b="1" spc="-30" dirty="0">
              <a:solidFill>
                <a:schemeClr val="bg1"/>
              </a:solidFill>
              <a:latin typeface="Red Hat Display" panose="02010503040201060303" pitchFamily="2" charset="77"/>
              <a:ea typeface="Red Hat Display Light" panose="02010303040201060303" pitchFamily="2" charset="0"/>
              <a:cs typeface="Red Hat Display Light" panose="02010303040201060303" pitchFamily="2" charset="0"/>
            </a:endParaRP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0B2E9439-1256-3E49-84EE-3B0746D0D153}"/>
              </a:ext>
            </a:extLst>
          </p:cNvPr>
          <p:cNvSpPr txBox="1"/>
          <p:nvPr/>
        </p:nvSpPr>
        <p:spPr>
          <a:xfrm>
            <a:off x="3551712" y="3450757"/>
            <a:ext cx="603908" cy="335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ts val="2740"/>
              </a:lnSpc>
              <a:spcAft>
                <a:spcPts val="3000"/>
              </a:spcAft>
              <a:buClr>
                <a:srgbClr val="16574C"/>
              </a:buClr>
              <a:tabLst>
                <a:tab pos="398463" algn="l"/>
                <a:tab pos="439738" algn="l"/>
                <a:tab pos="523875" algn="l"/>
              </a:tabLst>
            </a:pPr>
            <a:r>
              <a:rPr lang="bg-BG" sz="1700" b="1" dirty="0">
                <a:solidFill>
                  <a:schemeClr val="bg1"/>
                </a:solidFill>
                <a:latin typeface="Red Hat Display Black" panose="02010503040201060303" pitchFamily="2" charset="77"/>
              </a:rPr>
              <a:t>02</a:t>
            </a:r>
            <a:endParaRPr lang="en-GB" sz="1700" dirty="0">
              <a:solidFill>
                <a:schemeClr val="bg1"/>
              </a:solidFill>
              <a:latin typeface="Red Hat Display Light" panose="02010303040201060303" pitchFamily="2" charset="0"/>
              <a:ea typeface="Red Hat Display Light" panose="02010303040201060303" pitchFamily="2" charset="0"/>
              <a:cs typeface="Red Hat Display Light" panose="02010303040201060303" pitchFamily="2" charset="0"/>
            </a:endParaRP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6FD6B877-86AD-AE4B-84A6-5FD8EF6625C8}"/>
              </a:ext>
            </a:extLst>
          </p:cNvPr>
          <p:cNvSpPr txBox="1"/>
          <p:nvPr/>
        </p:nvSpPr>
        <p:spPr>
          <a:xfrm>
            <a:off x="3312926" y="4564576"/>
            <a:ext cx="936312" cy="2342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ts val="2080"/>
              </a:lnSpc>
              <a:spcAft>
                <a:spcPts val="3000"/>
              </a:spcAft>
              <a:buClr>
                <a:srgbClr val="16574C"/>
              </a:buClr>
              <a:tabLst>
                <a:tab pos="398463" algn="l"/>
                <a:tab pos="439738" algn="l"/>
                <a:tab pos="523875" algn="l"/>
              </a:tabLst>
            </a:pPr>
            <a:r>
              <a:rPr lang="en-US" sz="1300" b="1" spc="-30" dirty="0">
                <a:solidFill>
                  <a:schemeClr val="bg1"/>
                </a:solidFill>
                <a:latin typeface="Red Hat Display" panose="02010503040201060303" pitchFamily="2" charset="77"/>
                <a:ea typeface="Red Hat Display Light" panose="02010303040201060303" pitchFamily="2" charset="0"/>
                <a:cs typeface="Red Hat Display Light" panose="02010303040201060303" pitchFamily="2" charset="0"/>
              </a:rPr>
              <a:t>Identify</a:t>
            </a:r>
            <a:endParaRPr lang="en-GB" sz="1300" b="1" spc="-30" dirty="0">
              <a:solidFill>
                <a:schemeClr val="bg1"/>
              </a:solidFill>
              <a:latin typeface="Red Hat Display" panose="02010503040201060303" pitchFamily="2" charset="77"/>
              <a:ea typeface="Red Hat Display Light" panose="02010303040201060303" pitchFamily="2" charset="0"/>
              <a:cs typeface="Red Hat Display Light" panose="02010303040201060303" pitchFamily="2" charset="0"/>
            </a:endParaRP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106D21B7-82A3-2045-A59B-682F77AEC633}"/>
              </a:ext>
            </a:extLst>
          </p:cNvPr>
          <p:cNvSpPr txBox="1"/>
          <p:nvPr/>
        </p:nvSpPr>
        <p:spPr>
          <a:xfrm>
            <a:off x="3010973" y="4937284"/>
            <a:ext cx="603908" cy="335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ts val="2740"/>
              </a:lnSpc>
              <a:spcAft>
                <a:spcPts val="3000"/>
              </a:spcAft>
              <a:buClr>
                <a:srgbClr val="16574C"/>
              </a:buClr>
              <a:tabLst>
                <a:tab pos="398463" algn="l"/>
                <a:tab pos="439738" algn="l"/>
                <a:tab pos="523875" algn="l"/>
              </a:tabLst>
            </a:pPr>
            <a:r>
              <a:rPr lang="bg-BG" sz="1700" b="1" dirty="0">
                <a:solidFill>
                  <a:schemeClr val="bg1"/>
                </a:solidFill>
                <a:latin typeface="Red Hat Display Black" panose="02010503040201060303" pitchFamily="2" charset="77"/>
              </a:rPr>
              <a:t>03</a:t>
            </a:r>
            <a:endParaRPr lang="en-GB" sz="1700" dirty="0">
              <a:solidFill>
                <a:schemeClr val="bg1"/>
              </a:solidFill>
              <a:latin typeface="Red Hat Display Light" panose="02010303040201060303" pitchFamily="2" charset="0"/>
              <a:ea typeface="Red Hat Display Light" panose="02010303040201060303" pitchFamily="2" charset="0"/>
              <a:cs typeface="Red Hat Display Light" panose="02010303040201060303" pitchFamily="2" charset="0"/>
            </a:endParaRPr>
          </a:p>
        </p:txBody>
      </p:sp>
      <p:sp>
        <p:nvSpPr>
          <p:cNvPr id="245" name="TextBox 244">
            <a:extLst>
              <a:ext uri="{FF2B5EF4-FFF2-40B4-BE49-F238E27FC236}">
                <a16:creationId xmlns:a16="http://schemas.microsoft.com/office/drawing/2014/main" id="{72CFDEC9-B32D-D04A-9D90-7F9535C79DC8}"/>
              </a:ext>
            </a:extLst>
          </p:cNvPr>
          <p:cNvSpPr txBox="1"/>
          <p:nvPr/>
        </p:nvSpPr>
        <p:spPr>
          <a:xfrm>
            <a:off x="1841820" y="5174443"/>
            <a:ext cx="936312" cy="2342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ts val="2080"/>
              </a:lnSpc>
              <a:spcAft>
                <a:spcPts val="3000"/>
              </a:spcAft>
              <a:buClr>
                <a:srgbClr val="16574C"/>
              </a:buClr>
              <a:tabLst>
                <a:tab pos="398463" algn="l"/>
                <a:tab pos="439738" algn="l"/>
                <a:tab pos="523875" algn="l"/>
              </a:tabLst>
            </a:pPr>
            <a:r>
              <a:rPr lang="en-US" sz="1300" b="1" spc="-30" dirty="0">
                <a:solidFill>
                  <a:schemeClr val="bg1"/>
                </a:solidFill>
                <a:latin typeface="Red Hat Display" panose="02010503040201060303" pitchFamily="2" charset="77"/>
                <a:ea typeface="Red Hat Display Light" panose="02010303040201060303" pitchFamily="2" charset="0"/>
                <a:cs typeface="Red Hat Display Light" panose="02010303040201060303" pitchFamily="2" charset="0"/>
              </a:rPr>
              <a:t>Mitigate</a:t>
            </a:r>
            <a:endParaRPr lang="en-GB" sz="1300" b="1" spc="-30" dirty="0">
              <a:solidFill>
                <a:schemeClr val="bg1"/>
              </a:solidFill>
              <a:latin typeface="Red Hat Display" panose="02010503040201060303" pitchFamily="2" charset="77"/>
              <a:ea typeface="Red Hat Display Light" panose="02010303040201060303" pitchFamily="2" charset="0"/>
              <a:cs typeface="Red Hat Display Light" panose="02010303040201060303" pitchFamily="2" charset="0"/>
            </a:endParaRPr>
          </a:p>
        </p:txBody>
      </p:sp>
      <p:sp>
        <p:nvSpPr>
          <p:cNvPr id="247" name="TextBox 246">
            <a:extLst>
              <a:ext uri="{FF2B5EF4-FFF2-40B4-BE49-F238E27FC236}">
                <a16:creationId xmlns:a16="http://schemas.microsoft.com/office/drawing/2014/main" id="{9ABD9B17-4A43-E64B-9195-C6047F624B0E}"/>
              </a:ext>
            </a:extLst>
          </p:cNvPr>
          <p:cNvSpPr txBox="1"/>
          <p:nvPr/>
        </p:nvSpPr>
        <p:spPr>
          <a:xfrm>
            <a:off x="1520017" y="4851346"/>
            <a:ext cx="603908" cy="335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ts val="2740"/>
              </a:lnSpc>
              <a:spcAft>
                <a:spcPts val="3000"/>
              </a:spcAft>
              <a:buClr>
                <a:srgbClr val="16574C"/>
              </a:buClr>
              <a:tabLst>
                <a:tab pos="398463" algn="l"/>
                <a:tab pos="439738" algn="l"/>
                <a:tab pos="523875" algn="l"/>
              </a:tabLst>
            </a:pPr>
            <a:r>
              <a:rPr lang="bg-BG" sz="1700" b="1" dirty="0">
                <a:solidFill>
                  <a:schemeClr val="bg1"/>
                </a:solidFill>
                <a:latin typeface="Red Hat Display Black" panose="02010503040201060303" pitchFamily="2" charset="77"/>
              </a:rPr>
              <a:t>04</a:t>
            </a:r>
            <a:endParaRPr lang="en-GB" sz="1700" dirty="0">
              <a:solidFill>
                <a:schemeClr val="bg1"/>
              </a:solidFill>
              <a:latin typeface="Red Hat Display Light" panose="02010303040201060303" pitchFamily="2" charset="0"/>
              <a:ea typeface="Red Hat Display Light" panose="02010303040201060303" pitchFamily="2" charset="0"/>
              <a:cs typeface="Red Hat Display Light" panose="02010303040201060303" pitchFamily="2" charset="0"/>
            </a:endParaRPr>
          </a:p>
        </p:txBody>
      </p:sp>
      <p:sp>
        <p:nvSpPr>
          <p:cNvPr id="248" name="TextBox 247">
            <a:extLst>
              <a:ext uri="{FF2B5EF4-FFF2-40B4-BE49-F238E27FC236}">
                <a16:creationId xmlns:a16="http://schemas.microsoft.com/office/drawing/2014/main" id="{9040CDB6-7742-8D4B-B41F-877E63E01D99}"/>
              </a:ext>
            </a:extLst>
          </p:cNvPr>
          <p:cNvSpPr txBox="1"/>
          <p:nvPr/>
        </p:nvSpPr>
        <p:spPr>
          <a:xfrm>
            <a:off x="863399" y="4041714"/>
            <a:ext cx="936312" cy="2342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ts val="2080"/>
              </a:lnSpc>
              <a:spcAft>
                <a:spcPts val="3000"/>
              </a:spcAft>
              <a:buClr>
                <a:srgbClr val="16574C"/>
              </a:buClr>
              <a:tabLst>
                <a:tab pos="398463" algn="l"/>
                <a:tab pos="439738" algn="l"/>
                <a:tab pos="523875" algn="l"/>
              </a:tabLst>
            </a:pPr>
            <a:r>
              <a:rPr lang="en-US" sz="1300" b="1" spc="-30" dirty="0">
                <a:solidFill>
                  <a:schemeClr val="bg1"/>
                </a:solidFill>
                <a:latin typeface="Red Hat Display" panose="02010503040201060303" pitchFamily="2" charset="77"/>
                <a:ea typeface="Red Hat Display Light" panose="02010303040201060303" pitchFamily="2" charset="0"/>
                <a:cs typeface="Red Hat Display Light" panose="02010303040201060303" pitchFamily="2" charset="0"/>
              </a:rPr>
              <a:t>Validate</a:t>
            </a:r>
            <a:endParaRPr lang="en-GB" sz="1300" b="1" spc="-30" dirty="0">
              <a:solidFill>
                <a:schemeClr val="bg1"/>
              </a:solidFill>
              <a:latin typeface="Red Hat Display" panose="02010503040201060303" pitchFamily="2" charset="77"/>
              <a:ea typeface="Red Hat Display Light" panose="02010303040201060303" pitchFamily="2" charset="0"/>
              <a:cs typeface="Red Hat Display Light" panose="02010303040201060303" pitchFamily="2" charset="0"/>
            </a:endParaRPr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id="{CB0770F7-47CD-5A46-BCA9-858C87386578}"/>
              </a:ext>
            </a:extLst>
          </p:cNvPr>
          <p:cNvSpPr txBox="1"/>
          <p:nvPr/>
        </p:nvSpPr>
        <p:spPr>
          <a:xfrm>
            <a:off x="1089519" y="3423372"/>
            <a:ext cx="603908" cy="335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ts val="2740"/>
              </a:lnSpc>
              <a:spcAft>
                <a:spcPts val="3000"/>
              </a:spcAft>
              <a:buClr>
                <a:srgbClr val="16574C"/>
              </a:buClr>
              <a:tabLst>
                <a:tab pos="398463" algn="l"/>
                <a:tab pos="439738" algn="l"/>
                <a:tab pos="523875" algn="l"/>
              </a:tabLst>
            </a:pPr>
            <a:r>
              <a:rPr lang="bg-BG" sz="1700" b="1" dirty="0">
                <a:solidFill>
                  <a:schemeClr val="bg1"/>
                </a:solidFill>
                <a:latin typeface="Red Hat Display Black" panose="02010503040201060303" pitchFamily="2" charset="77"/>
              </a:rPr>
              <a:t>05</a:t>
            </a:r>
            <a:endParaRPr lang="en-GB" sz="1700" dirty="0">
              <a:solidFill>
                <a:schemeClr val="bg1"/>
              </a:solidFill>
              <a:latin typeface="Red Hat Display Light" panose="02010303040201060303" pitchFamily="2" charset="0"/>
              <a:ea typeface="Red Hat Display Light" panose="02010303040201060303" pitchFamily="2" charset="0"/>
              <a:cs typeface="Red Hat Display Light" panose="020103030402010603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8670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6" grpId="0" animBg="1"/>
      <p:bldP spid="2" grpId="0"/>
      <p:bldP spid="237" grpId="0"/>
      <p:bldP spid="238" grpId="0"/>
      <p:bldP spid="239" grpId="0"/>
      <p:bldP spid="240" grpId="0"/>
      <p:bldP spid="243" grpId="0"/>
      <p:bldP spid="244" grpId="0"/>
      <p:bldP spid="245" grpId="0"/>
      <p:bldP spid="247" grpId="0"/>
      <p:bldP spid="248" grpId="0"/>
      <p:bldP spid="24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1611CFB9-7364-D447-B001-BC0F2ADF756E}"/>
              </a:ext>
            </a:extLst>
          </p:cNvPr>
          <p:cNvSpPr/>
          <p:nvPr/>
        </p:nvSpPr>
        <p:spPr>
          <a:xfrm>
            <a:off x="-1" y="-6610"/>
            <a:ext cx="5334517" cy="6864610"/>
          </a:xfrm>
          <a:prstGeom prst="rect">
            <a:avLst/>
          </a:prstGeom>
          <a:solidFill>
            <a:srgbClr val="F2F2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G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D0C5344-8006-CB46-BF0A-8E9EE4934D97}"/>
              </a:ext>
            </a:extLst>
          </p:cNvPr>
          <p:cNvSpPr txBox="1"/>
          <p:nvPr/>
        </p:nvSpPr>
        <p:spPr>
          <a:xfrm>
            <a:off x="850674" y="2579916"/>
            <a:ext cx="3537857" cy="26625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2380"/>
              </a:lnSpc>
              <a:spcAft>
                <a:spcPts val="1600"/>
              </a:spcAft>
              <a:buClr>
                <a:srgbClr val="16574C"/>
              </a:buClr>
              <a:tabLst>
                <a:tab pos="398463" algn="l"/>
                <a:tab pos="439738" algn="l"/>
                <a:tab pos="523875" algn="l"/>
              </a:tabLst>
            </a:pPr>
            <a:r>
              <a:rPr lang="en-GB" b="1" dirty="0">
                <a:solidFill>
                  <a:srgbClr val="16574C"/>
                </a:solidFill>
                <a:latin typeface="Red Hat Display Black" panose="02010503040201060303" pitchFamily="2" charset="77"/>
              </a:rPr>
              <a:t>Implement Threat </a:t>
            </a:r>
            <a:r>
              <a:rPr lang="en-GB" b="1" dirty="0" err="1">
                <a:solidFill>
                  <a:srgbClr val="16574C"/>
                </a:solidFill>
                <a:latin typeface="Red Hat Display Black" panose="02010503040201060303" pitchFamily="2" charset="77"/>
              </a:rPr>
              <a:t>Modeling</a:t>
            </a:r>
            <a:r>
              <a:rPr lang="en-GB" b="1" dirty="0">
                <a:solidFill>
                  <a:srgbClr val="16574C"/>
                </a:solidFill>
                <a:latin typeface="Red Hat Display Black" panose="02010503040201060303" pitchFamily="2" charset="77"/>
              </a:rPr>
              <a:t> </a:t>
            </a:r>
            <a:br>
              <a:rPr lang="en-GB" b="1" dirty="0">
                <a:solidFill>
                  <a:srgbClr val="16574C"/>
                </a:solidFill>
                <a:latin typeface="Red Hat Display Black" panose="02010503040201060303" pitchFamily="2" charset="77"/>
              </a:rPr>
            </a:br>
            <a:r>
              <a:rPr lang="en-GB" b="1" dirty="0">
                <a:solidFill>
                  <a:srgbClr val="16574C"/>
                </a:solidFill>
                <a:latin typeface="Red Hat Display Black" panose="02010503040201060303" pitchFamily="2" charset="77"/>
              </a:rPr>
              <a:t>across the team it helps with:</a:t>
            </a:r>
            <a:endParaRPr lang="en-GB" b="1" dirty="0">
              <a:solidFill>
                <a:srgbClr val="3389FB"/>
              </a:solidFill>
              <a:latin typeface="Red Hat Display Black" panose="02010503040201060303" pitchFamily="2" charset="77"/>
            </a:endParaRPr>
          </a:p>
          <a:p>
            <a:pPr marL="285750" indent="-285750">
              <a:lnSpc>
                <a:spcPts val="2080"/>
              </a:lnSpc>
              <a:spcAft>
                <a:spcPts val="1000"/>
              </a:spcAft>
              <a:buClr>
                <a:srgbClr val="16574C"/>
              </a:buClr>
              <a:buFont typeface="Wingdings" pitchFamily="2" charset="2"/>
              <a:buChar char="§"/>
              <a:tabLst>
                <a:tab pos="398463" algn="l"/>
                <a:tab pos="439738" algn="l"/>
                <a:tab pos="523875" algn="l"/>
              </a:tabLst>
            </a:pPr>
            <a:r>
              <a:rPr lang="en-GB" sz="1400" spc="-30" dirty="0">
                <a:solidFill>
                  <a:schemeClr val="bg2">
                    <a:lumMod val="25000"/>
                  </a:schemeClr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Identifies &amp; Prioritize Threats early</a:t>
            </a:r>
          </a:p>
          <a:p>
            <a:pPr marL="285750" indent="-285750">
              <a:lnSpc>
                <a:spcPts val="2080"/>
              </a:lnSpc>
              <a:spcAft>
                <a:spcPts val="1000"/>
              </a:spcAft>
              <a:buClr>
                <a:srgbClr val="16574C"/>
              </a:buClr>
              <a:buFont typeface="Wingdings" pitchFamily="2" charset="2"/>
              <a:buChar char="§"/>
              <a:tabLst>
                <a:tab pos="398463" algn="l"/>
                <a:tab pos="439738" algn="l"/>
                <a:tab pos="523875" algn="l"/>
              </a:tabLst>
            </a:pPr>
            <a:r>
              <a:rPr lang="en-GB" sz="1400" spc="-30" dirty="0">
                <a:solidFill>
                  <a:schemeClr val="bg2">
                    <a:lumMod val="25000"/>
                  </a:schemeClr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Reduces time to market</a:t>
            </a:r>
          </a:p>
          <a:p>
            <a:pPr marL="285750" indent="-285750">
              <a:lnSpc>
                <a:spcPts val="2080"/>
              </a:lnSpc>
              <a:spcAft>
                <a:spcPts val="1000"/>
              </a:spcAft>
              <a:buClr>
                <a:srgbClr val="16574C"/>
              </a:buClr>
              <a:buFont typeface="Wingdings" pitchFamily="2" charset="2"/>
              <a:buChar char="§"/>
              <a:tabLst>
                <a:tab pos="398463" algn="l"/>
                <a:tab pos="439738" algn="l"/>
                <a:tab pos="523875" algn="l"/>
              </a:tabLst>
            </a:pPr>
            <a:r>
              <a:rPr lang="en-GB" sz="1400" spc="-30" dirty="0">
                <a:solidFill>
                  <a:schemeClr val="bg2">
                    <a:lumMod val="25000"/>
                  </a:schemeClr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Applicable for all phases of SDLC </a:t>
            </a:r>
          </a:p>
          <a:p>
            <a:pPr marL="285750" indent="-285750">
              <a:lnSpc>
                <a:spcPts val="2080"/>
              </a:lnSpc>
              <a:spcAft>
                <a:spcPts val="1000"/>
              </a:spcAft>
              <a:buClr>
                <a:srgbClr val="16574C"/>
              </a:buClr>
              <a:buFont typeface="Wingdings" pitchFamily="2" charset="2"/>
              <a:buChar char="§"/>
              <a:tabLst>
                <a:tab pos="398463" algn="l"/>
                <a:tab pos="439738" algn="l"/>
                <a:tab pos="523875" algn="l"/>
              </a:tabLst>
            </a:pPr>
            <a:r>
              <a:rPr lang="en-GB" sz="1400" spc="-30" dirty="0">
                <a:solidFill>
                  <a:schemeClr val="bg2">
                    <a:lumMod val="25000"/>
                  </a:schemeClr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All team members are involved </a:t>
            </a:r>
          </a:p>
          <a:p>
            <a:pPr marL="285750" indent="-285750">
              <a:lnSpc>
                <a:spcPts val="2080"/>
              </a:lnSpc>
              <a:spcAft>
                <a:spcPts val="1000"/>
              </a:spcAft>
              <a:buClr>
                <a:srgbClr val="16574C"/>
              </a:buClr>
              <a:buFont typeface="Wingdings" pitchFamily="2" charset="2"/>
              <a:buChar char="§"/>
              <a:tabLst>
                <a:tab pos="398463" algn="l"/>
                <a:tab pos="439738" algn="l"/>
                <a:tab pos="523875" algn="l"/>
              </a:tabLst>
            </a:pPr>
            <a:r>
              <a:rPr lang="en-GB" sz="1400" spc="-30" dirty="0">
                <a:solidFill>
                  <a:schemeClr val="bg2">
                    <a:lumMod val="25000"/>
                  </a:schemeClr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Provides security knowledge &amp; awareness</a:t>
            </a: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100ACA44-E93A-E24E-9CFD-CF6002825C03}"/>
              </a:ext>
            </a:extLst>
          </p:cNvPr>
          <p:cNvSpPr txBox="1">
            <a:spLocks/>
          </p:cNvSpPr>
          <p:nvPr/>
        </p:nvSpPr>
        <p:spPr>
          <a:xfrm>
            <a:off x="850674" y="788548"/>
            <a:ext cx="4358068" cy="80492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chemeClr val="tx1"/>
                </a:solidFill>
                <a:latin typeface="Red Hat Display Black" panose="02010503040201060303" pitchFamily="2" charset="77"/>
                <a:ea typeface="+mj-ea"/>
                <a:cs typeface="+mj-cs"/>
              </a:defRPr>
            </a:lvl1pPr>
          </a:lstStyle>
          <a:p>
            <a:r>
              <a:rPr lang="en-US" spc="-30" dirty="0">
                <a:solidFill>
                  <a:schemeClr val="bg1">
                    <a:lumMod val="65000"/>
                  </a:schemeClr>
                </a:solidFill>
              </a:rPr>
              <a:t>Threat </a:t>
            </a:r>
            <a:r>
              <a:rPr lang="en-GB" spc="-30" dirty="0">
                <a:solidFill>
                  <a:srgbClr val="16574C"/>
                </a:solidFill>
              </a:rPr>
              <a:t>Modelling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5C2D085A-170D-EB41-9CAB-5424CBD60B3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89359" y="2073941"/>
            <a:ext cx="2573235" cy="3087331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D62A7E62-76FF-1B4D-A31A-BD67AE6AB8F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332" t="7299" r="13071"/>
          <a:stretch/>
        </p:blipFill>
        <p:spPr>
          <a:xfrm>
            <a:off x="8888153" y="2022817"/>
            <a:ext cx="2483353" cy="3087331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1929E516-A8D2-9F45-BD11-EDE97BDCA88D}"/>
              </a:ext>
            </a:extLst>
          </p:cNvPr>
          <p:cNvSpPr txBox="1"/>
          <p:nvPr/>
        </p:nvSpPr>
        <p:spPr>
          <a:xfrm>
            <a:off x="5753239" y="911805"/>
            <a:ext cx="5410200" cy="57797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ts val="1260"/>
              </a:lnSpc>
              <a:spcAft>
                <a:spcPts val="600"/>
              </a:spcAft>
              <a:buClr>
                <a:srgbClr val="16574C"/>
              </a:buClr>
              <a:tabLst>
                <a:tab pos="398463" algn="l"/>
                <a:tab pos="439738" algn="l"/>
                <a:tab pos="523875" algn="l"/>
              </a:tabLst>
            </a:pPr>
            <a:r>
              <a:rPr lang="en-GB" sz="1600" b="1" dirty="0">
                <a:solidFill>
                  <a:srgbClr val="16574C"/>
                </a:solidFill>
                <a:latin typeface="Red Hat Display" panose="02010503040201060303" pitchFamily="2" charset="77"/>
                <a:ea typeface="Red Hat Display Light" panose="02010303040201060303" pitchFamily="2" charset="0"/>
                <a:cs typeface="Red Hat Display Light" panose="02010303040201060303" pitchFamily="2" charset="0"/>
              </a:rPr>
              <a:t>Video:</a:t>
            </a:r>
          </a:p>
          <a:p>
            <a:pPr algn="ctr">
              <a:lnSpc>
                <a:spcPts val="1260"/>
              </a:lnSpc>
              <a:spcAft>
                <a:spcPts val="600"/>
              </a:spcAft>
              <a:buClr>
                <a:srgbClr val="16574C"/>
              </a:buClr>
              <a:tabLst>
                <a:tab pos="398463" algn="l"/>
                <a:tab pos="439738" algn="l"/>
                <a:tab pos="523875" algn="l"/>
              </a:tabLst>
            </a:pPr>
            <a:r>
              <a:rPr lang="en-GB" sz="1400" dirty="0">
                <a:solidFill>
                  <a:schemeClr val="bg2">
                    <a:lumMod val="25000"/>
                  </a:schemeClr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Threat Modelling in 2021 </a:t>
            </a:r>
            <a:br>
              <a:rPr lang="en-GB" sz="1400" dirty="0">
                <a:solidFill>
                  <a:schemeClr val="bg2">
                    <a:lumMod val="25000"/>
                  </a:schemeClr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</a:br>
            <a:r>
              <a:rPr lang="en-GB" sz="1200" dirty="0">
                <a:solidFill>
                  <a:srgbClr val="002060"/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  <a:hlinkClick r:id="rId5"/>
              </a:rPr>
              <a:t>https://www.youtube.com/watch?v=7jB5OS6mepU</a:t>
            </a:r>
            <a:r>
              <a:rPr lang="en-GB" sz="1200" dirty="0">
                <a:solidFill>
                  <a:srgbClr val="002060"/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 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3F95408-A702-6C4E-9270-B1BF9EC82EBD}"/>
              </a:ext>
            </a:extLst>
          </p:cNvPr>
          <p:cNvSpPr txBox="1"/>
          <p:nvPr/>
        </p:nvSpPr>
        <p:spPr>
          <a:xfrm>
            <a:off x="5647148" y="5507048"/>
            <a:ext cx="3098914" cy="8358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1260"/>
              </a:lnSpc>
              <a:spcAft>
                <a:spcPts val="600"/>
              </a:spcAft>
              <a:buClr>
                <a:srgbClr val="16574C"/>
              </a:buClr>
              <a:tabLst>
                <a:tab pos="398463" algn="l"/>
                <a:tab pos="439738" algn="l"/>
                <a:tab pos="523875" algn="l"/>
              </a:tabLst>
            </a:pPr>
            <a:r>
              <a:rPr lang="en-GB" sz="1600" b="1" spc="-30" dirty="0">
                <a:solidFill>
                  <a:srgbClr val="16574C"/>
                </a:solidFill>
                <a:latin typeface="Red Hat Display" panose="02010503040201060303" pitchFamily="2" charset="77"/>
                <a:ea typeface="Red Hat Display Light" panose="02010303040201060303" pitchFamily="2" charset="0"/>
                <a:cs typeface="Red Hat Display Light" panose="02010303040201060303" pitchFamily="2" charset="0"/>
              </a:rPr>
              <a:t>The Book:</a:t>
            </a:r>
          </a:p>
          <a:p>
            <a:pPr>
              <a:lnSpc>
                <a:spcPts val="1260"/>
              </a:lnSpc>
              <a:spcAft>
                <a:spcPts val="600"/>
              </a:spcAft>
              <a:buClr>
                <a:srgbClr val="16574C"/>
              </a:buClr>
              <a:tabLst>
                <a:tab pos="398463" algn="l"/>
                <a:tab pos="439738" algn="l"/>
                <a:tab pos="523875" algn="l"/>
              </a:tabLst>
            </a:pPr>
            <a:r>
              <a:rPr lang="en-GB" sz="1200" spc="-30" dirty="0"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  <a:hlinkClick r:id="rId6"/>
              </a:rPr>
              <a:t>https://www.amazon.com/Threat-Modeling-Designing-Adam-Shostack/dp/1118809998</a:t>
            </a:r>
            <a:r>
              <a:rPr lang="en-GB" sz="1200" spc="-30" dirty="0"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 </a:t>
            </a:r>
            <a:endParaRPr lang="en-BG" sz="1200" spc="-30" dirty="0">
              <a:latin typeface="Red Hat Display Light" panose="02010303040201060303" pitchFamily="2" charset="0"/>
              <a:ea typeface="Red Hat Display Light" panose="02010303040201060303" pitchFamily="2" charset="0"/>
              <a:cs typeface="Red Hat Display Light" panose="02010303040201060303" pitchFamily="2" charset="0"/>
            </a:endParaRPr>
          </a:p>
          <a:p>
            <a:pPr>
              <a:lnSpc>
                <a:spcPts val="1260"/>
              </a:lnSpc>
              <a:spcAft>
                <a:spcPts val="600"/>
              </a:spcAft>
              <a:buClr>
                <a:srgbClr val="16574C"/>
              </a:buClr>
              <a:tabLst>
                <a:tab pos="398463" algn="l"/>
                <a:tab pos="439738" algn="l"/>
                <a:tab pos="523875" algn="l"/>
              </a:tabLst>
            </a:pPr>
            <a:endParaRPr lang="en-GB" sz="1600" b="1" spc="-30" dirty="0">
              <a:solidFill>
                <a:srgbClr val="16574C"/>
              </a:solidFill>
              <a:latin typeface="Red Hat Display" panose="02010503040201060303" pitchFamily="2" charset="77"/>
              <a:ea typeface="Red Hat Display Light" panose="02010303040201060303" pitchFamily="2" charset="0"/>
              <a:cs typeface="Red Hat Display Light" panose="02010303040201060303" pitchFamily="2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6143DC4-2468-B14A-A1AE-4778E9D72579}"/>
              </a:ext>
            </a:extLst>
          </p:cNvPr>
          <p:cNvSpPr txBox="1"/>
          <p:nvPr/>
        </p:nvSpPr>
        <p:spPr>
          <a:xfrm>
            <a:off x="9058694" y="5444912"/>
            <a:ext cx="2408345" cy="6129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1260"/>
              </a:lnSpc>
              <a:spcAft>
                <a:spcPts val="600"/>
              </a:spcAft>
              <a:buClr>
                <a:srgbClr val="16574C"/>
              </a:buClr>
              <a:tabLst>
                <a:tab pos="398463" algn="l"/>
                <a:tab pos="439738" algn="l"/>
                <a:tab pos="523875" algn="l"/>
              </a:tabLst>
            </a:pPr>
            <a:r>
              <a:rPr lang="en-GB" sz="1600" b="1" spc="-30" dirty="0">
                <a:solidFill>
                  <a:srgbClr val="16574C"/>
                </a:solidFill>
                <a:latin typeface="Red Hat Display" panose="02010503040201060303" pitchFamily="2" charset="77"/>
                <a:ea typeface="Red Hat Display Light" panose="02010303040201060303" pitchFamily="2" charset="0"/>
                <a:cs typeface="Red Hat Display Light" panose="02010303040201060303" pitchFamily="2" charset="0"/>
              </a:rPr>
              <a:t>The Game:</a:t>
            </a:r>
          </a:p>
          <a:p>
            <a:r>
              <a:rPr lang="en-BG" sz="1200" spc="-30" dirty="0"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  <a:hlinkClick r:id="rId7"/>
              </a:rPr>
              <a:t>https://www.microsoft.com/en-us/download/details.aspx?id=20303</a:t>
            </a:r>
            <a:r>
              <a:rPr lang="en-BG" sz="1200" spc="-30" dirty="0"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 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64AEA196-D7D2-9547-980E-F714AFDCE59B}"/>
              </a:ext>
            </a:extLst>
          </p:cNvPr>
          <p:cNvCxnSpPr>
            <a:cxnSpLocks/>
          </p:cNvCxnSpPr>
          <p:nvPr/>
        </p:nvCxnSpPr>
        <p:spPr>
          <a:xfrm flipV="1">
            <a:off x="8724900" y="1894114"/>
            <a:ext cx="0" cy="4163786"/>
          </a:xfrm>
          <a:prstGeom prst="line">
            <a:avLst/>
          </a:prstGeom>
          <a:ln w="6350">
            <a:solidFill>
              <a:srgbClr val="16574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Slide Number Placeholder 5">
            <a:extLst>
              <a:ext uri="{FF2B5EF4-FFF2-40B4-BE49-F238E27FC236}">
                <a16:creationId xmlns:a16="http://schemas.microsoft.com/office/drawing/2014/main" id="{70791AA3-E658-CE43-8E3C-801688EC8EEA}"/>
              </a:ext>
            </a:extLst>
          </p:cNvPr>
          <p:cNvSpPr txBox="1">
            <a:spLocks/>
          </p:cNvSpPr>
          <p:nvPr/>
        </p:nvSpPr>
        <p:spPr>
          <a:xfrm>
            <a:off x="82433" y="5832853"/>
            <a:ext cx="7146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BG"/>
            </a:defPPr>
            <a:lvl1pPr marL="0" algn="ctr" defTabSz="914400" rtl="0" eaLnBrk="1" latinLnBrk="0" hangingPunct="1">
              <a:defRPr sz="1700" b="1" i="0" kern="1200">
                <a:solidFill>
                  <a:srgbClr val="3389FB"/>
                </a:solidFill>
                <a:latin typeface="Red Hat Display Black" panose="02010503040201060303" pitchFamily="2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BG" dirty="0">
                <a:solidFill>
                  <a:srgbClr val="16574C"/>
                </a:solidFill>
              </a:rPr>
              <a:t>08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5721FA86-2978-124B-88F2-9A5FDA0E2255}"/>
              </a:ext>
            </a:extLst>
          </p:cNvPr>
          <p:cNvGrpSpPr/>
          <p:nvPr/>
        </p:nvGrpSpPr>
        <p:grpSpPr>
          <a:xfrm>
            <a:off x="406400" y="6226923"/>
            <a:ext cx="72647" cy="763217"/>
            <a:chOff x="406400" y="6197978"/>
            <a:chExt cx="72647" cy="763217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75935215-FECF-5249-AB07-95D9CD853B7D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442723" y="6270625"/>
              <a:ext cx="0" cy="690570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AA7CFEDD-405D-354F-A8B2-F2CC289C3CC2}"/>
                </a:ext>
              </a:extLst>
            </p:cNvPr>
            <p:cNvSpPr/>
            <p:nvPr userDrawn="1"/>
          </p:nvSpPr>
          <p:spPr>
            <a:xfrm>
              <a:off x="406400" y="6197978"/>
              <a:ext cx="72647" cy="7264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G"/>
            </a:p>
          </p:txBody>
        </p:sp>
      </p:grpSp>
      <p:pic>
        <p:nvPicPr>
          <p:cNvPr id="47" name="Picture 46">
            <a:extLst>
              <a:ext uri="{FF2B5EF4-FFF2-40B4-BE49-F238E27FC236}">
                <a16:creationId xmlns:a16="http://schemas.microsoft.com/office/drawing/2014/main" id="{F9948933-E932-E24B-8293-68BE13889E8D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512763"/>
            <a:ext cx="601004" cy="1211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784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37" grpId="0"/>
      <p:bldP spid="38" grpId="0"/>
      <p:bldP spid="3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0944D582-4BD2-2041-AE4A-F50CF046C013}"/>
              </a:ext>
            </a:extLst>
          </p:cNvPr>
          <p:cNvGrpSpPr/>
          <p:nvPr/>
        </p:nvGrpSpPr>
        <p:grpSpPr>
          <a:xfrm>
            <a:off x="6600634" y="512763"/>
            <a:ext cx="2150846" cy="371249"/>
            <a:chOff x="6710125" y="0"/>
            <a:chExt cx="2150846" cy="512763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54DE90AF-C36D-1D44-AABA-B14B6B021508}"/>
                </a:ext>
              </a:extLst>
            </p:cNvPr>
            <p:cNvSpPr/>
            <p:nvPr/>
          </p:nvSpPr>
          <p:spPr>
            <a:xfrm>
              <a:off x="6710125" y="0"/>
              <a:ext cx="2150846" cy="512763"/>
            </a:xfrm>
            <a:prstGeom prst="rect">
              <a:avLst/>
            </a:prstGeom>
            <a:solidFill>
              <a:srgbClr val="EBEB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G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F5ADD2B-8FD5-104A-AEE4-37B3879CFD71}"/>
                </a:ext>
              </a:extLst>
            </p:cNvPr>
            <p:cNvSpPr txBox="1"/>
            <p:nvPr/>
          </p:nvSpPr>
          <p:spPr>
            <a:xfrm>
              <a:off x="7143933" y="74794"/>
              <a:ext cx="1283230" cy="35734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ts val="2080"/>
                </a:lnSpc>
                <a:spcAft>
                  <a:spcPts val="3000"/>
                </a:spcAft>
                <a:buClr>
                  <a:srgbClr val="16574C"/>
                </a:buClr>
                <a:tabLst>
                  <a:tab pos="398463" algn="l"/>
                  <a:tab pos="439738" algn="l"/>
                  <a:tab pos="523875" algn="l"/>
                </a:tabLst>
              </a:pPr>
              <a:r>
                <a:rPr lang="en-GB" sz="1600" b="1" dirty="0">
                  <a:solidFill>
                    <a:srgbClr val="16574C"/>
                  </a:solidFill>
                  <a:latin typeface="Red Hat Display Black" panose="02010503040201060303" pitchFamily="2" charset="77"/>
                </a:rPr>
                <a:t>How?</a:t>
              </a:r>
              <a:endParaRPr lang="en-GB" sz="1600" dirty="0">
                <a:solidFill>
                  <a:srgbClr val="16574C"/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endParaRPr>
            </a:p>
          </p:txBody>
        </p:sp>
      </p:grpSp>
      <p:sp>
        <p:nvSpPr>
          <p:cNvPr id="13" name="Triangle 12">
            <a:extLst>
              <a:ext uri="{FF2B5EF4-FFF2-40B4-BE49-F238E27FC236}">
                <a16:creationId xmlns:a16="http://schemas.microsoft.com/office/drawing/2014/main" id="{8E3E4710-727D-E640-8F48-B7F7289EB426}"/>
              </a:ext>
            </a:extLst>
          </p:cNvPr>
          <p:cNvSpPr/>
          <p:nvPr/>
        </p:nvSpPr>
        <p:spPr>
          <a:xfrm flipV="1">
            <a:off x="7496443" y="788953"/>
            <a:ext cx="359229" cy="258725"/>
          </a:xfrm>
          <a:prstGeom prst="triangle">
            <a:avLst/>
          </a:prstGeom>
          <a:solidFill>
            <a:srgbClr val="EBEB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G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20F94EF-EB5C-8E4B-A153-C814A75C04E4}"/>
              </a:ext>
            </a:extLst>
          </p:cNvPr>
          <p:cNvSpPr/>
          <p:nvPr/>
        </p:nvSpPr>
        <p:spPr>
          <a:xfrm>
            <a:off x="1" y="1"/>
            <a:ext cx="3686893" cy="6857998"/>
          </a:xfrm>
          <a:prstGeom prst="rect">
            <a:avLst/>
          </a:prstGeom>
          <a:solidFill>
            <a:srgbClr val="1657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G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7A2B6DD-513C-4844-ACC9-0FC0F5B6716D}"/>
              </a:ext>
            </a:extLst>
          </p:cNvPr>
          <p:cNvSpPr txBox="1">
            <a:spLocks/>
          </p:cNvSpPr>
          <p:nvPr/>
        </p:nvSpPr>
        <p:spPr>
          <a:xfrm>
            <a:off x="838200" y="530354"/>
            <a:ext cx="2746701" cy="121187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chemeClr val="tx1"/>
                </a:solidFill>
                <a:latin typeface="Red Hat Display Black" panose="02010503040201060303" pitchFamily="2" charset="77"/>
                <a:ea typeface="+mj-ea"/>
                <a:cs typeface="+mj-cs"/>
              </a:defRPr>
            </a:lvl1pPr>
          </a:lstStyle>
          <a:p>
            <a:r>
              <a:rPr lang="en-US" spc="-30" dirty="0">
                <a:solidFill>
                  <a:schemeClr val="bg1"/>
                </a:solidFill>
              </a:rPr>
              <a:t>Security</a:t>
            </a:r>
            <a:r>
              <a:rPr lang="en-US" spc="-3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GB" spc="-30" dirty="0">
                <a:solidFill>
                  <a:srgbClr val="B2FCF3"/>
                </a:solidFill>
              </a:rPr>
              <a:t>Hardening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F7492E6-ACA6-BB42-81FF-0DA9C05CAC1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508582"/>
            <a:ext cx="601004" cy="1211879"/>
          </a:xfrm>
          <a:prstGeom prst="rect">
            <a:avLst/>
          </a:prstGeom>
        </p:spPr>
      </p:pic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C79CC6C2-EFD5-5647-A31E-6E76EBFABF8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2433" y="5832853"/>
            <a:ext cx="714609" cy="365125"/>
          </a:xfrm>
        </p:spPr>
        <p:txBody>
          <a:bodyPr/>
          <a:lstStyle/>
          <a:p>
            <a:r>
              <a:rPr lang="en-BG" dirty="0">
                <a:solidFill>
                  <a:schemeClr val="bg1"/>
                </a:solidFill>
              </a:rPr>
              <a:t>0</a:t>
            </a:r>
            <a:fld id="{F02D9E56-A13B-5C41-BE0F-102DBCBBFCCC}" type="slidenum">
              <a:rPr lang="en-BG" smtClean="0">
                <a:solidFill>
                  <a:schemeClr val="bg1"/>
                </a:solidFill>
              </a:rPr>
              <a:pPr/>
              <a:t>9</a:t>
            </a:fld>
            <a:endParaRPr lang="en-BG" dirty="0">
              <a:solidFill>
                <a:schemeClr val="bg1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4E1525C-C51D-AF49-AE67-106C3CD8AB9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4828" y="1295399"/>
            <a:ext cx="7282459" cy="469718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222273D-DF9F-5E43-B727-2467855F69D4}"/>
              </a:ext>
            </a:extLst>
          </p:cNvPr>
          <p:cNvSpPr txBox="1"/>
          <p:nvPr/>
        </p:nvSpPr>
        <p:spPr>
          <a:xfrm>
            <a:off x="1126317" y="3338291"/>
            <a:ext cx="2377296" cy="7550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1980"/>
              </a:lnSpc>
              <a:buClr>
                <a:srgbClr val="16574C"/>
              </a:buClr>
              <a:tabLst>
                <a:tab pos="398463" algn="l"/>
                <a:tab pos="439738" algn="l"/>
                <a:tab pos="523875" algn="l"/>
              </a:tabLst>
            </a:pPr>
            <a:r>
              <a:rPr lang="en-GB" sz="1400" b="1" spc="-30" dirty="0">
                <a:solidFill>
                  <a:schemeClr val="bg1"/>
                </a:solidFill>
                <a:latin typeface="Red Hat Display Black" panose="02010503040201060303" pitchFamily="2" charset="77"/>
              </a:rPr>
              <a:t>The practice of reducing a system's vulnerability by reducing its attack surface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DC5264-83BB-7245-AD89-C9AB5486175E}"/>
              </a:ext>
            </a:extLst>
          </p:cNvPr>
          <p:cNvCxnSpPr>
            <a:cxnSpLocks/>
          </p:cNvCxnSpPr>
          <p:nvPr/>
        </p:nvCxnSpPr>
        <p:spPr>
          <a:xfrm>
            <a:off x="873146" y="3402168"/>
            <a:ext cx="0" cy="646931"/>
          </a:xfrm>
          <a:prstGeom prst="line">
            <a:avLst/>
          </a:prstGeom>
          <a:ln w="76200">
            <a:solidFill>
              <a:srgbClr val="B2FCF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969B389-5802-4B43-9E9A-1EC76A370FFD}"/>
              </a:ext>
            </a:extLst>
          </p:cNvPr>
          <p:cNvGrpSpPr/>
          <p:nvPr/>
        </p:nvGrpSpPr>
        <p:grpSpPr>
          <a:xfrm>
            <a:off x="406400" y="6226923"/>
            <a:ext cx="72647" cy="763217"/>
            <a:chOff x="406400" y="6197978"/>
            <a:chExt cx="72647" cy="763217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5AF5447E-F1C2-FD4E-8329-CD28E457F7F0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442723" y="6270625"/>
              <a:ext cx="0" cy="690570"/>
            </a:xfrm>
            <a:prstGeom prst="line">
              <a:avLst/>
            </a:prstGeom>
            <a:ln>
              <a:solidFill>
                <a:schemeClr val="bg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7972DB6B-C0CE-0240-9441-3906AB8B2CCE}"/>
                </a:ext>
              </a:extLst>
            </p:cNvPr>
            <p:cNvSpPr/>
            <p:nvPr userDrawn="1"/>
          </p:nvSpPr>
          <p:spPr>
            <a:xfrm>
              <a:off x="406400" y="6197978"/>
              <a:ext cx="72647" cy="7264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G"/>
            </a:p>
          </p:txBody>
        </p:sp>
      </p:grpSp>
    </p:spTree>
    <p:extLst>
      <p:ext uri="{BB962C8B-B14F-4D97-AF65-F5344CB8AC3E}">
        <p14:creationId xmlns:p14="http://schemas.microsoft.com/office/powerpoint/2010/main" val="2591466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5787</TotalTime>
  <Words>751</Words>
  <Application>Microsoft Macintosh PowerPoint</Application>
  <PresentationFormat>Widescreen</PresentationFormat>
  <Paragraphs>281</Paragraphs>
  <Slides>13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3" baseType="lpstr">
      <vt:lpstr>Open Sans Light</vt:lpstr>
      <vt:lpstr>Red Hat Display</vt:lpstr>
      <vt:lpstr>Red Hat Display Light</vt:lpstr>
      <vt:lpstr>Open Sans</vt:lpstr>
      <vt:lpstr>Red Hat Display Black</vt:lpstr>
      <vt:lpstr>Calibri</vt:lpstr>
      <vt:lpstr>Wingdings</vt:lpstr>
      <vt:lpstr>Arial</vt:lpstr>
      <vt:lpstr>Red Hat Display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Lyubomira Boyadzhieva</dc:creator>
  <cp:lastModifiedBy>Radostina Kondakova</cp:lastModifiedBy>
  <cp:revision>464</cp:revision>
  <dcterms:created xsi:type="dcterms:W3CDTF">2021-06-29T07:02:05Z</dcterms:created>
  <dcterms:modified xsi:type="dcterms:W3CDTF">2022-04-18T11:57:29Z</dcterms:modified>
</cp:coreProperties>
</file>